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media/audio2.bin" ContentType="audio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0" r:id="rId3"/>
    <p:sldId id="260" r:id="rId4"/>
    <p:sldId id="264" r:id="rId5"/>
    <p:sldId id="265" r:id="rId6"/>
    <p:sldId id="266" r:id="rId7"/>
    <p:sldId id="268" r:id="rId8"/>
    <p:sldId id="267" r:id="rId9"/>
    <p:sldId id="272" r:id="rId10"/>
    <p:sldId id="271" r:id="rId11"/>
    <p:sldId id="270" r:id="rId12"/>
    <p:sldId id="269" r:id="rId13"/>
    <p:sldId id="291" r:id="rId14"/>
    <p:sldId id="287" r:id="rId15"/>
    <p:sldId id="286" r:id="rId16"/>
    <p:sldId id="289" r:id="rId17"/>
    <p:sldId id="281" r:id="rId18"/>
    <p:sldId id="277" r:id="rId19"/>
    <p:sldId id="279" r:id="rId20"/>
    <p:sldId id="273" r:id="rId21"/>
    <p:sldId id="274" r:id="rId22"/>
    <p:sldId id="275" r:id="rId23"/>
    <p:sldId id="276" r:id="rId24"/>
    <p:sldId id="283" r:id="rId25"/>
    <p:sldId id="282" r:id="rId26"/>
    <p:sldId id="284" r:id="rId27"/>
    <p:sldId id="285" r:id="rId28"/>
    <p:sldId id="288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BE2"/>
    <a:srgbClr val="21FFF8"/>
    <a:srgbClr val="22FF0B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 autoAdjust="0"/>
    <p:restoredTop sz="94579" autoAdjust="0"/>
  </p:normalViewPr>
  <p:slideViewPr>
    <p:cSldViewPr snapToGrid="0" snapToObjects="1">
      <p:cViewPr>
        <p:scale>
          <a:sx n="80" d="100"/>
          <a:sy n="80" d="100"/>
        </p:scale>
        <p:origin x="-1504" y="-280"/>
      </p:cViewPr>
      <p:guideLst>
        <p:guide orient="horz" pos="2140"/>
        <p:guide pos="2879"/>
      </p:guideLst>
    </p:cSldViewPr>
  </p:slideViewPr>
  <p:outlineViewPr>
    <p:cViewPr>
      <p:scale>
        <a:sx n="33" d="100"/>
        <a:sy n="33" d="100"/>
      </p:scale>
      <p:origin x="0" y="9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7843D-CEDB-E64A-AC57-48BDD7B2EDA8}" type="datetimeFigureOut">
              <a:rPr lang="en-US" smtClean="0"/>
              <a:t>17-10-26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2E741-CD4B-3841-B619-DF7EEF7A9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3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18394-5885-0547-9D4B-CE8A999E0D18}" type="datetimeFigureOut">
              <a:rPr lang="en-US" smtClean="0"/>
              <a:t>17-10-26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E1311-D62D-A94B-A557-4F648815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9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E1311-D62D-A94B-A557-4F64881562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effectLst>
                  <a:outerShdw dist="50800" dir="2700000" algn="tl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World Archery Judge Committee Training Aid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World Archery Judge Committee Training Aid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World Archery Judge Committee Training Aid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World Archery Judge Committee Training Aid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World Archery Judge Committee Training Aid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World Archery Judge Committee Training Aid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World Archery Judge Committee Training Aid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World Archery Judge Committee Training Aid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World Archery Judge Committee Training Aid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World Archery Judge Committee Training Aid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World Archery Judge Committee Training Aid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3366FF"/>
            </a:gs>
            <a:gs pos="100000">
              <a:srgbClr val="000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60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4625" y="6291114"/>
            <a:ext cx="503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2950" y="65309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6A6A6"/>
                </a:solidFill>
              </a:defRPr>
            </a:lvl1pPr>
          </a:lstStyle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6575" y="6515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39F84890-F937-794F-98ED-FCE2C346F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FFFF00"/>
          </a:solidFill>
          <a:effectLst>
            <a:outerShdw dist="50800" dir="27000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.png"/><Relationship Id="rId6" Type="http://schemas.openxmlformats.org/officeDocument/2006/relationships/image" Target="../media/image3.emf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4.emf"/><Relationship Id="rId6" Type="http://schemas.openxmlformats.org/officeDocument/2006/relationships/image" Target="../media/image3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.png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6" Type="http://schemas.openxmlformats.org/officeDocument/2006/relationships/image" Target="../media/image7.emf"/><Relationship Id="rId7" Type="http://schemas.openxmlformats.org/officeDocument/2006/relationships/image" Target="../media/image13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6" Type="http://schemas.openxmlformats.org/officeDocument/2006/relationships/image" Target="../media/image14.emf"/><Relationship Id="rId7" Type="http://schemas.openxmlformats.org/officeDocument/2006/relationships/image" Target="../media/image13.emf"/><Relationship Id="rId8" Type="http://schemas.openxmlformats.org/officeDocument/2006/relationships/image" Target="../media/image15.emf"/><Relationship Id="rId9" Type="http://schemas.openxmlformats.org/officeDocument/2006/relationships/image" Target="../media/image9.emf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6" Type="http://schemas.openxmlformats.org/officeDocument/2006/relationships/image" Target="../media/image17.emf"/><Relationship Id="rId7" Type="http://schemas.openxmlformats.org/officeDocument/2006/relationships/image" Target="../media/image16.emf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.png"/><Relationship Id="rId6" Type="http://schemas.openxmlformats.org/officeDocument/2006/relationships/image" Target="../media/image3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6" Type="http://schemas.openxmlformats.org/officeDocument/2006/relationships/image" Target="../media/image18.emf"/><Relationship Id="rId7" Type="http://schemas.openxmlformats.org/officeDocument/2006/relationships/image" Target="../media/image13.emf"/><Relationship Id="rId8" Type="http://schemas.openxmlformats.org/officeDocument/2006/relationships/image" Target="../media/image19.emf"/><Relationship Id="rId9" Type="http://schemas.openxmlformats.org/officeDocument/2006/relationships/image" Target="../media/image9.emf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6" Type="http://schemas.openxmlformats.org/officeDocument/2006/relationships/image" Target="../media/image20.emf"/><Relationship Id="rId7" Type="http://schemas.openxmlformats.org/officeDocument/2006/relationships/image" Target="../media/image13.emf"/><Relationship Id="rId8" Type="http://schemas.openxmlformats.org/officeDocument/2006/relationships/image" Target="../media/image21.emf"/><Relationship Id="rId9" Type="http://schemas.openxmlformats.org/officeDocument/2006/relationships/image" Target="../media/image9.emf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6" Type="http://schemas.openxmlformats.org/officeDocument/2006/relationships/image" Target="../media/image20.emf"/><Relationship Id="rId7" Type="http://schemas.openxmlformats.org/officeDocument/2006/relationships/image" Target="../media/image13.emf"/><Relationship Id="rId8" Type="http://schemas.openxmlformats.org/officeDocument/2006/relationships/image" Target="../media/image21.emf"/><Relationship Id="rId9" Type="http://schemas.openxmlformats.org/officeDocument/2006/relationships/image" Target="../media/image9.emf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.png"/><Relationship Id="rId6" Type="http://schemas.openxmlformats.org/officeDocument/2006/relationships/image" Target="../media/image3.emf"/><Relationship Id="rId7" Type="http://schemas.openxmlformats.org/officeDocument/2006/relationships/image" Target="../media/image20.emf"/><Relationship Id="rId8" Type="http://schemas.openxmlformats.org/officeDocument/2006/relationships/image" Target="../media/image13.emf"/><Relationship Id="rId9" Type="http://schemas.openxmlformats.org/officeDocument/2006/relationships/image" Target="../media/image21.emf"/><Relationship Id="rId10" Type="http://schemas.openxmlformats.org/officeDocument/2006/relationships/image" Target="../media/image9.emf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5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.png"/><Relationship Id="rId5" Type="http://schemas.openxmlformats.org/officeDocument/2006/relationships/image" Target="../media/image5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1256537" y="176370"/>
            <a:ext cx="6635059" cy="5799590"/>
            <a:chOff x="868461" y="319244"/>
            <a:chExt cx="6896135" cy="5983627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567110" y="319244"/>
              <a:ext cx="2980815" cy="2982065"/>
              <a:chOff x="-2124834" y="1951712"/>
              <a:chExt cx="4140000" cy="414175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2124834" y="1951712"/>
                <a:ext cx="4140000" cy="4141757"/>
                <a:chOff x="-2124834" y="1951712"/>
                <a:chExt cx="4140000" cy="414175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-2124834" y="1951712"/>
                  <a:ext cx="4140000" cy="41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32184" y="5848280"/>
                  <a:ext cx="235553" cy="245189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-2005577" y="2167629"/>
                <a:ext cx="3901487" cy="3708167"/>
                <a:chOff x="-1942229" y="2242450"/>
                <a:chExt cx="3901487" cy="370816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-1942229" y="4141100"/>
                  <a:ext cx="3901487" cy="1809517"/>
                  <a:chOff x="-1942229" y="4141100"/>
                  <a:chExt cx="3901487" cy="1809517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159258" y="4150617"/>
                    <a:ext cx="1800000" cy="1800000"/>
                    <a:chOff x="-1947521" y="2145613"/>
                    <a:chExt cx="1800000" cy="1800000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-1947521" y="2145613"/>
                      <a:ext cx="1800000" cy="1800000"/>
                      <a:chOff x="3677180" y="2338413"/>
                      <a:chExt cx="1800000" cy="1800000"/>
                    </a:xfrm>
                  </p:grpSpPr>
                  <p:grpSp>
                    <p:nvGrpSpPr>
                      <p:cNvPr id="40" name="Group 39"/>
                      <p:cNvGrpSpPr/>
                      <p:nvPr/>
                    </p:nvGrpSpPr>
                    <p:grpSpPr>
                      <a:xfrm>
                        <a:off x="3677180" y="2338413"/>
                        <a:ext cx="1800000" cy="1800000"/>
                        <a:chOff x="4662615" y="669222"/>
                        <a:chExt cx="1440000" cy="1440000"/>
                      </a:xfrm>
                    </p:grpSpPr>
                    <p:grpSp>
                      <p:nvGrpSpPr>
                        <p:cNvPr id="42" name="Group 41"/>
                        <p:cNvGrpSpPr/>
                        <p:nvPr/>
                      </p:nvGrpSpPr>
                      <p:grpSpPr>
                        <a:xfrm>
                          <a:off x="4662615" y="669222"/>
                          <a:ext cx="1440000" cy="1440000"/>
                          <a:chOff x="4720517" y="1101222"/>
                          <a:chExt cx="1440000" cy="1440000"/>
                        </a:xfrm>
                      </p:grpSpPr>
                      <p:grpSp>
                        <p:nvGrpSpPr>
                          <p:cNvPr id="44" name="Group 43"/>
                          <p:cNvGrpSpPr/>
                          <p:nvPr/>
                        </p:nvGrpSpPr>
                        <p:grpSpPr>
                          <a:xfrm>
                            <a:off x="4720517" y="1101222"/>
                            <a:ext cx="1440000" cy="1440000"/>
                            <a:chOff x="3997235" y="632714"/>
                            <a:chExt cx="1440000" cy="1440000"/>
                          </a:xfrm>
                        </p:grpSpPr>
                        <p:sp>
                          <p:nvSpPr>
                            <p:cNvPr id="46" name="Oval 45"/>
                            <p:cNvSpPr/>
                            <p:nvPr/>
                          </p:nvSpPr>
                          <p:spPr>
                            <a:xfrm>
                              <a:off x="3997235" y="632714"/>
                              <a:ext cx="1440000" cy="1440000"/>
                            </a:xfrm>
                            <a:prstGeom prst="ellipse">
                              <a:avLst/>
                            </a:prstGeom>
                            <a:solidFill>
                              <a:srgbClr val="3366FF"/>
                            </a:solidFill>
                            <a:ln w="12700">
                              <a:solidFill>
                                <a:schemeClr val="tx1"/>
                              </a:solidFill>
                            </a:ln>
                            <a:effectLst/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47" name="Oval 46"/>
                            <p:cNvSpPr/>
                            <p:nvPr/>
                          </p:nvSpPr>
                          <p:spPr>
                            <a:xfrm>
                              <a:off x="4141235" y="776714"/>
                              <a:ext cx="1152000" cy="1152000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 w="12700">
                              <a:solidFill>
                                <a:schemeClr val="tx1"/>
                              </a:solidFill>
                            </a:ln>
                            <a:effectLst/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5" name="Oval 44"/>
                          <p:cNvSpPr/>
                          <p:nvPr/>
                        </p:nvSpPr>
                        <p:spPr>
                          <a:xfrm>
                            <a:off x="5008517" y="1389222"/>
                            <a:ext cx="864000" cy="864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3" name="Oval 42"/>
                        <p:cNvSpPr/>
                        <p:nvPr/>
                      </p:nvSpPr>
                      <p:spPr>
                        <a:xfrm>
                          <a:off x="5094615" y="1101222"/>
                          <a:ext cx="576000" cy="57600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487180" y="3148413"/>
                        <a:ext cx="180000" cy="180000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-1083521" y="3009613"/>
                      <a:ext cx="72000" cy="72000"/>
                      <a:chOff x="5498524" y="3265689"/>
                      <a:chExt cx="72000" cy="72000"/>
                    </a:xfrm>
                  </p:grpSpPr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flipV="1">
                        <a:off x="5498524" y="3301688"/>
                        <a:ext cx="72000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 rot="16200000" flipV="1">
                        <a:off x="5498524" y="3301688"/>
                        <a:ext cx="72000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-1942229" y="4141100"/>
                    <a:ext cx="1800000" cy="1800000"/>
                    <a:chOff x="-1942229" y="4141100"/>
                    <a:chExt cx="1800000" cy="1800000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-1942229" y="4141100"/>
                      <a:ext cx="1800000" cy="1800000"/>
                      <a:chOff x="3686705" y="4333900"/>
                      <a:chExt cx="1800000" cy="1800000"/>
                    </a:xfrm>
                  </p:grpSpPr>
                  <p:grpSp>
                    <p:nvGrpSpPr>
                      <p:cNvPr id="28" name="Group 27"/>
                      <p:cNvGrpSpPr/>
                      <p:nvPr/>
                    </p:nvGrpSpPr>
                    <p:grpSpPr>
                      <a:xfrm>
                        <a:off x="3686705" y="4333900"/>
                        <a:ext cx="1800000" cy="1800000"/>
                        <a:chOff x="4662615" y="669222"/>
                        <a:chExt cx="1440000" cy="1440000"/>
                      </a:xfrm>
                    </p:grpSpPr>
                    <p:grpSp>
                      <p:nvGrpSpPr>
                        <p:cNvPr id="30" name="Group 29"/>
                        <p:cNvGrpSpPr/>
                        <p:nvPr/>
                      </p:nvGrpSpPr>
                      <p:grpSpPr>
                        <a:xfrm>
                          <a:off x="4662615" y="669222"/>
                          <a:ext cx="1440000" cy="1440000"/>
                          <a:chOff x="4720517" y="1101222"/>
                          <a:chExt cx="1440000" cy="1440000"/>
                        </a:xfrm>
                      </p:grpSpPr>
                      <p:grpSp>
                        <p:nvGrpSpPr>
                          <p:cNvPr id="32" name="Group 31"/>
                          <p:cNvGrpSpPr/>
                          <p:nvPr/>
                        </p:nvGrpSpPr>
                        <p:grpSpPr>
                          <a:xfrm>
                            <a:off x="4720517" y="1101222"/>
                            <a:ext cx="1440000" cy="1440000"/>
                            <a:chOff x="3997235" y="632714"/>
                            <a:chExt cx="1440000" cy="1440000"/>
                          </a:xfrm>
                        </p:grpSpPr>
                        <p:sp>
                          <p:nvSpPr>
                            <p:cNvPr id="34" name="Oval 33"/>
                            <p:cNvSpPr/>
                            <p:nvPr/>
                          </p:nvSpPr>
                          <p:spPr>
                            <a:xfrm>
                              <a:off x="3997235" y="632714"/>
                              <a:ext cx="1440000" cy="1440000"/>
                            </a:xfrm>
                            <a:prstGeom prst="ellipse">
                              <a:avLst/>
                            </a:prstGeom>
                            <a:solidFill>
                              <a:srgbClr val="3366FF"/>
                            </a:solidFill>
                            <a:ln w="12700">
                              <a:solidFill>
                                <a:schemeClr val="tx1"/>
                              </a:solidFill>
                            </a:ln>
                            <a:effectLst/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35" name="Oval 34"/>
                            <p:cNvSpPr/>
                            <p:nvPr/>
                          </p:nvSpPr>
                          <p:spPr>
                            <a:xfrm>
                              <a:off x="4141235" y="776714"/>
                              <a:ext cx="1152000" cy="1152000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 w="12700">
                              <a:solidFill>
                                <a:schemeClr val="tx1"/>
                              </a:solidFill>
                            </a:ln>
                            <a:effectLst/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33" name="Oval 32"/>
                          <p:cNvSpPr/>
                          <p:nvPr/>
                        </p:nvSpPr>
                        <p:spPr>
                          <a:xfrm>
                            <a:off x="5008517" y="1389222"/>
                            <a:ext cx="864000" cy="864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1" name="Oval 30"/>
                        <p:cNvSpPr/>
                        <p:nvPr/>
                      </p:nvSpPr>
                      <p:spPr>
                        <a:xfrm>
                          <a:off x="5094615" y="1101222"/>
                          <a:ext cx="576000" cy="57600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9" name="Oval 28"/>
                      <p:cNvSpPr/>
                      <p:nvPr/>
                    </p:nvSpPr>
                    <p:spPr>
                      <a:xfrm>
                        <a:off x="4496705" y="5143900"/>
                        <a:ext cx="180000" cy="180000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-1078229" y="5005100"/>
                      <a:ext cx="72000" cy="72000"/>
                      <a:chOff x="5498524" y="3265689"/>
                      <a:chExt cx="72000" cy="72000"/>
                    </a:xfrm>
                  </p:grpSpPr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 flipV="1">
                        <a:off x="5498524" y="3301688"/>
                        <a:ext cx="72000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 rot="16200000" flipV="1">
                        <a:off x="5498524" y="3301688"/>
                        <a:ext cx="72000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-891486" y="2242450"/>
                  <a:ext cx="1800000" cy="1800000"/>
                  <a:chOff x="-1943335" y="150125"/>
                  <a:chExt cx="1800000" cy="1800000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-1943335" y="150125"/>
                    <a:ext cx="1800000" cy="1800000"/>
                    <a:chOff x="3680355" y="342925"/>
                    <a:chExt cx="1800000" cy="1800000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3680355" y="342925"/>
                      <a:ext cx="1800000" cy="1800000"/>
                      <a:chOff x="4662615" y="669222"/>
                      <a:chExt cx="1440000" cy="1440000"/>
                    </a:xfrm>
                  </p:grpSpPr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4662615" y="669222"/>
                        <a:ext cx="1440000" cy="1440000"/>
                        <a:chOff x="4720517" y="1101222"/>
                        <a:chExt cx="1440000" cy="1440000"/>
                      </a:xfrm>
                    </p:grpSpPr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4720517" y="1101222"/>
                          <a:ext cx="1440000" cy="1440000"/>
                          <a:chOff x="3997235" y="632714"/>
                          <a:chExt cx="1440000" cy="1440000"/>
                        </a:xfrm>
                      </p:grpSpPr>
                      <p:sp>
                        <p:nvSpPr>
                          <p:cNvPr id="20" name="Oval 19"/>
                          <p:cNvSpPr/>
                          <p:nvPr/>
                        </p:nvSpPr>
                        <p:spPr>
                          <a:xfrm>
                            <a:off x="3997235" y="632714"/>
                            <a:ext cx="1440000" cy="1440000"/>
                          </a:xfrm>
                          <a:prstGeom prst="ellipse">
                            <a:avLst/>
                          </a:prstGeom>
                          <a:solidFill>
                            <a:srgbClr val="3366FF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1" name="Oval 20"/>
                          <p:cNvSpPr/>
                          <p:nvPr/>
                        </p:nvSpPr>
                        <p:spPr>
                          <a:xfrm>
                            <a:off x="4141235" y="776714"/>
                            <a:ext cx="1152000" cy="1152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9" name="Oval 18"/>
                        <p:cNvSpPr/>
                        <p:nvPr/>
                      </p:nvSpPr>
                      <p:spPr>
                        <a:xfrm>
                          <a:off x="5008517" y="1389222"/>
                          <a:ext cx="864000" cy="864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" name="Oval 16"/>
                      <p:cNvSpPr/>
                      <p:nvPr/>
                    </p:nvSpPr>
                    <p:spPr>
                      <a:xfrm>
                        <a:off x="5094615" y="1101222"/>
                        <a:ext cx="576000" cy="576000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4490355" y="1152925"/>
                      <a:ext cx="180000" cy="18000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-1079335" y="1014125"/>
                    <a:ext cx="72000" cy="72000"/>
                    <a:chOff x="5498524" y="3265689"/>
                    <a:chExt cx="72000" cy="72000"/>
                  </a:xfrm>
                </p:grpSpPr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 flipV="1">
                      <a:off x="5498524" y="3301688"/>
                      <a:ext cx="72000" cy="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 rot="16200000" flipV="1">
                      <a:off x="5498524" y="3301688"/>
                      <a:ext cx="72000" cy="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>
              <a:off x="2508096" y="2302566"/>
              <a:ext cx="5256500" cy="2304000"/>
              <a:chOff x="460221" y="1604066"/>
              <a:chExt cx="8213275" cy="3600000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460221" y="1604066"/>
                <a:ext cx="3600000" cy="3600000"/>
                <a:chOff x="5111250" y="1053125"/>
                <a:chExt cx="3600000" cy="360000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111250" y="1053125"/>
                  <a:ext cx="3600000" cy="360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428518" y="4358330"/>
                  <a:ext cx="235553" cy="245189"/>
                </a:xfrm>
                <a:prstGeom prst="rect">
                  <a:avLst/>
                </a:prstGeom>
              </p:spPr>
            </p:pic>
            <p:grpSp>
              <p:nvGrpSpPr>
                <p:cNvPr id="146" name="Group 145"/>
                <p:cNvGrpSpPr/>
                <p:nvPr/>
              </p:nvGrpSpPr>
              <p:grpSpPr>
                <a:xfrm>
                  <a:off x="5201250" y="1143125"/>
                  <a:ext cx="3420000" cy="3420000"/>
                  <a:chOff x="3490810" y="4187460"/>
                  <a:chExt cx="2160000" cy="2160000"/>
                </a:xfrm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3490810" y="4187460"/>
                    <a:ext cx="2160000" cy="2160000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3670810" y="4367460"/>
                    <a:ext cx="1800000" cy="1800000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3850810" y="4547460"/>
                    <a:ext cx="1440000" cy="1440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030810" y="4727460"/>
                    <a:ext cx="1080000" cy="1080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210810" y="4907460"/>
                    <a:ext cx="720000" cy="720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390810" y="508746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480810" y="5177460"/>
                    <a:ext cx="180000" cy="180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4534810" y="5231460"/>
                    <a:ext cx="72000" cy="72000"/>
                    <a:chOff x="5498524" y="3265689"/>
                    <a:chExt cx="72000" cy="72000"/>
                  </a:xfrm>
                </p:grpSpPr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 flipV="1">
                      <a:off x="5498524" y="3301688"/>
                      <a:ext cx="72000" cy="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 rot="16200000" flipV="1">
                      <a:off x="5498524" y="3301688"/>
                      <a:ext cx="72000" cy="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30" name="Group 129"/>
              <p:cNvGrpSpPr/>
              <p:nvPr/>
            </p:nvGrpSpPr>
            <p:grpSpPr>
              <a:xfrm>
                <a:off x="5073496" y="1604066"/>
                <a:ext cx="3600000" cy="3600000"/>
                <a:chOff x="5111250" y="1053125"/>
                <a:chExt cx="3600000" cy="3600000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5111250" y="1053125"/>
                  <a:ext cx="3600000" cy="360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428518" y="4358330"/>
                  <a:ext cx="235553" cy="245189"/>
                </a:xfrm>
                <a:prstGeom prst="rect">
                  <a:avLst/>
                </a:prstGeom>
              </p:spPr>
            </p:pic>
            <p:grpSp>
              <p:nvGrpSpPr>
                <p:cNvPr id="133" name="Group 132"/>
                <p:cNvGrpSpPr/>
                <p:nvPr/>
              </p:nvGrpSpPr>
              <p:grpSpPr>
                <a:xfrm>
                  <a:off x="5201250" y="1143125"/>
                  <a:ext cx="3420000" cy="3420000"/>
                  <a:chOff x="3490810" y="4187460"/>
                  <a:chExt cx="2160000" cy="2160000"/>
                </a:xfrm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3490810" y="4187460"/>
                    <a:ext cx="2160000" cy="2160000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3670810" y="4367460"/>
                    <a:ext cx="1800000" cy="1800000"/>
                  </a:xfrm>
                  <a:prstGeom prst="ellipse">
                    <a:avLst/>
                  </a:prstGeom>
                  <a:solidFill>
                    <a:srgbClr val="3366FF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3850810" y="4547460"/>
                    <a:ext cx="1440000" cy="1440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030810" y="4727460"/>
                    <a:ext cx="1080000" cy="1080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210810" y="4907460"/>
                    <a:ext cx="720000" cy="720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390810" y="5087460"/>
                    <a:ext cx="360000" cy="360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480810" y="5177460"/>
                    <a:ext cx="180000" cy="180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bg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4534810" y="5231460"/>
                    <a:ext cx="72000" cy="72000"/>
                    <a:chOff x="5498524" y="3265689"/>
                    <a:chExt cx="72000" cy="72000"/>
                  </a:xfrm>
                </p:grpSpPr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flipV="1">
                      <a:off x="5498524" y="3301688"/>
                      <a:ext cx="72000" cy="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 rot="16200000" flipV="1">
                      <a:off x="5498524" y="3301688"/>
                      <a:ext cx="72000" cy="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 rot="5400000">
              <a:off x="4575163" y="3322071"/>
              <a:ext cx="1555200" cy="4406400"/>
              <a:chOff x="3492000" y="180000"/>
              <a:chExt cx="2160000" cy="61200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492000" y="180000"/>
                <a:ext cx="2160000" cy="612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6393" y="6041080"/>
                <a:ext cx="235553" cy="245189"/>
              </a:xfrm>
              <a:prstGeom prst="rect">
                <a:avLst/>
              </a:prstGeom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3669313" y="2338413"/>
                <a:ext cx="1800000" cy="1800000"/>
                <a:chOff x="3677180" y="2338413"/>
                <a:chExt cx="1800000" cy="1800000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677180" y="2338413"/>
                  <a:ext cx="1800000" cy="1800000"/>
                  <a:chOff x="4662615" y="669222"/>
                  <a:chExt cx="1440000" cy="1440000"/>
                </a:xfrm>
              </p:grpSpPr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85" name="Group 84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87" name="Oval 86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" name="Oval 87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6" name="Oval 85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4" name="Oval 83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2" name="Oval 81"/>
                <p:cNvSpPr/>
                <p:nvPr/>
              </p:nvSpPr>
              <p:spPr>
                <a:xfrm>
                  <a:off x="4487180" y="3148413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3674605" y="4333900"/>
                <a:ext cx="1800000" cy="1800000"/>
                <a:chOff x="3686705" y="4333900"/>
                <a:chExt cx="1800000" cy="180000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3686705" y="4333900"/>
                  <a:ext cx="1800000" cy="1800000"/>
                  <a:chOff x="4662615" y="669222"/>
                  <a:chExt cx="1440000" cy="1440000"/>
                </a:xfrm>
              </p:grpSpPr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79" name="Oval 78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0" name="Oval 79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6" name="Oval 75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4" name="Oval 73"/>
                <p:cNvSpPr/>
                <p:nvPr/>
              </p:nvSpPr>
              <p:spPr>
                <a:xfrm>
                  <a:off x="4496705" y="5143900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673499" y="342925"/>
                <a:ext cx="1800000" cy="1800000"/>
                <a:chOff x="3680355" y="342925"/>
                <a:chExt cx="1800000" cy="180000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3680355" y="342925"/>
                  <a:ext cx="1800000" cy="1800000"/>
                  <a:chOff x="4662615" y="669222"/>
                  <a:chExt cx="1440000" cy="1440000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71" name="Oval 70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" name="Oval 71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0" name="Oval 69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8" name="Oval 67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6" name="Oval 65"/>
                <p:cNvSpPr/>
                <p:nvPr/>
              </p:nvSpPr>
              <p:spPr>
                <a:xfrm>
                  <a:off x="4490355" y="1152925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4533313" y="3202413"/>
                <a:ext cx="72000" cy="72000"/>
                <a:chOff x="5498524" y="3265689"/>
                <a:chExt cx="72000" cy="72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4538605" y="519790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4537499" y="1206925"/>
                <a:ext cx="72000" cy="72000"/>
                <a:chOff x="5498524" y="3265689"/>
                <a:chExt cx="72000" cy="72000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868461" y="1221221"/>
              <a:ext cx="1555200" cy="4406400"/>
              <a:chOff x="3492000" y="180000"/>
              <a:chExt cx="2160000" cy="61200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3492000" y="180000"/>
                <a:ext cx="2160000" cy="612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6393" y="6041080"/>
                <a:ext cx="235553" cy="245189"/>
              </a:xfrm>
              <a:prstGeom prst="rect">
                <a:avLst/>
              </a:prstGeom>
            </p:spPr>
          </p:pic>
          <p:grpSp>
            <p:nvGrpSpPr>
              <p:cNvPr id="92" name="Group 91"/>
              <p:cNvGrpSpPr/>
              <p:nvPr/>
            </p:nvGrpSpPr>
            <p:grpSpPr>
              <a:xfrm>
                <a:off x="3669313" y="2338413"/>
                <a:ext cx="1800000" cy="1800000"/>
                <a:chOff x="3677180" y="2338413"/>
                <a:chExt cx="1800000" cy="1800000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3677180" y="2338413"/>
                  <a:ext cx="1800000" cy="1800000"/>
                  <a:chOff x="4662615" y="669222"/>
                  <a:chExt cx="1440000" cy="1440000"/>
                </a:xfrm>
              </p:grpSpPr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124" name="Group 123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7" name="Oval 126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3" name="Oval 122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1" name="Oval 120"/>
                <p:cNvSpPr/>
                <p:nvPr/>
              </p:nvSpPr>
              <p:spPr>
                <a:xfrm>
                  <a:off x="4487180" y="3148413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3674605" y="4333900"/>
                <a:ext cx="1800000" cy="1800000"/>
                <a:chOff x="3686705" y="4333900"/>
                <a:chExt cx="1800000" cy="1800000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3686705" y="4333900"/>
                  <a:ext cx="1800000" cy="1800000"/>
                  <a:chOff x="4662615" y="669222"/>
                  <a:chExt cx="1440000" cy="1440000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118" name="Oval 117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Oval 118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5" name="Oval 114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3" name="Oval 112"/>
                <p:cNvSpPr/>
                <p:nvPr/>
              </p:nvSpPr>
              <p:spPr>
                <a:xfrm>
                  <a:off x="4496705" y="5143900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673499" y="342925"/>
                <a:ext cx="1800000" cy="1800000"/>
                <a:chOff x="3680355" y="342925"/>
                <a:chExt cx="1800000" cy="1800000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3680355" y="342925"/>
                  <a:ext cx="1800000" cy="1800000"/>
                  <a:chOff x="4662615" y="669222"/>
                  <a:chExt cx="1440000" cy="1440000"/>
                </a:xfrm>
              </p:grpSpPr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110" name="Oval 109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" name="Oval 110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9" name="Oval 108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7" name="Oval 106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5" name="Oval 104"/>
                <p:cNvSpPr/>
                <p:nvPr/>
              </p:nvSpPr>
              <p:spPr>
                <a:xfrm>
                  <a:off x="4490355" y="1152925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4533313" y="3202413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/>
              <p:cNvGrpSpPr/>
              <p:nvPr/>
            </p:nvGrpSpPr>
            <p:grpSpPr>
              <a:xfrm>
                <a:off x="4538605" y="519790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/>
              <p:cNvGrpSpPr/>
              <p:nvPr/>
            </p:nvGrpSpPr>
            <p:grpSpPr>
              <a:xfrm>
                <a:off x="4537499" y="1206925"/>
                <a:ext cx="72000" cy="72000"/>
                <a:chOff x="5498524" y="3265689"/>
                <a:chExt cx="72000" cy="720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5926"/>
            <a:ext cx="7772400" cy="1092200"/>
          </a:xfrm>
          <a:effectLst/>
        </p:spPr>
        <p:txBody>
          <a:bodyPr>
            <a:normAutofit/>
          </a:bodyPr>
          <a:lstStyle/>
          <a:p>
            <a:r>
              <a:rPr lang="en-GB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50800" dir="2700000" algn="tl" rotWithShape="0">
                    <a:srgbClr val="000000"/>
                  </a:outerShdw>
                </a:effectLst>
              </a:rPr>
              <a:t>Multiple Scoring Zones</a:t>
            </a:r>
            <a:endParaRPr lang="en-US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dist="508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</a:t>
            </a:r>
            <a:r>
              <a:rPr lang="en-CA" dirty="0" smtClean="0"/>
              <a:t>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157" name="Footer Placeholder 1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158" name="Slide Number Placeholder 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0</a:t>
            </a:fld>
            <a:endParaRPr lang="en-US"/>
          </a:p>
        </p:txBody>
      </p:sp>
      <p:pic>
        <p:nvPicPr>
          <p:cNvPr id="161" name="Picture 160" descr="OAALogo_Vector_Low_R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4182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873750" y="60024"/>
            <a:ext cx="3540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2000" y="18000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669313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4487180" y="3148413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74605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4496705" y="514390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673499" y="342925"/>
              <a:ext cx="1800000" cy="1800000"/>
              <a:chOff x="3680355" y="342925"/>
              <a:chExt cx="1800000" cy="180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680355" y="342925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4490355" y="115292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33313" y="3202413"/>
              <a:ext cx="72000" cy="72000"/>
              <a:chOff x="5498524" y="3265689"/>
              <a:chExt cx="72000" cy="72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4538605" y="5197900"/>
              <a:ext cx="72000" cy="72000"/>
              <a:chOff x="5498524" y="3265689"/>
              <a:chExt cx="72000" cy="720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37499" y="1206925"/>
              <a:ext cx="72000" cy="72000"/>
              <a:chOff x="5498524" y="3265689"/>
              <a:chExt cx="72000" cy="7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560" y="492525"/>
            <a:ext cx="1848295" cy="6604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835" y="2549925"/>
            <a:ext cx="1848295" cy="6604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110" y="2670575"/>
            <a:ext cx="1848295" cy="6604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235" y="4702575"/>
            <a:ext cx="1848295" cy="6604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427787" y="1836738"/>
            <a:ext cx="2243137" cy="1022052"/>
            <a:chOff x="6427787" y="1836738"/>
            <a:chExt cx="2243137" cy="1022052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6427787" y="2397125"/>
              <a:ext cx="2243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10 </a:t>
              </a:r>
              <a:r>
                <a:rPr lang="hr-HR" dirty="0" smtClean="0">
                  <a:solidFill>
                    <a:schemeClr val="bg1"/>
                  </a:solidFill>
                </a:rPr>
                <a:t> 9   </a:t>
              </a:r>
              <a:r>
                <a:rPr lang="hr-HR" dirty="0">
                  <a:solidFill>
                    <a:schemeClr val="bg1"/>
                  </a:solidFill>
                </a:rPr>
                <a:t>M </a:t>
              </a:r>
              <a:r>
                <a:rPr lang="hr-HR" dirty="0" smtClean="0">
                  <a:solidFill>
                    <a:schemeClr val="bg1"/>
                  </a:solidFill>
                </a:rPr>
                <a:t>  19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6705600" y="1836738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Result =</a:t>
              </a:r>
            </a:p>
          </p:txBody>
        </p:sp>
      </p:grpSp>
      <p:sp>
        <p:nvSpPr>
          <p:cNvPr id="72" name="Text Box 17"/>
          <p:cNvSpPr txBox="1">
            <a:spLocks noChangeArrowheads="1"/>
          </p:cNvSpPr>
          <p:nvPr/>
        </p:nvSpPr>
        <p:spPr bwMode="auto">
          <a:xfrm>
            <a:off x="5940425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73" name="Text Box 45"/>
          <p:cNvSpPr txBox="1">
            <a:spLocks noChangeArrowheads="1"/>
          </p:cNvSpPr>
          <p:nvPr/>
        </p:nvSpPr>
        <p:spPr bwMode="auto">
          <a:xfrm>
            <a:off x="8207375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34050" y="1064049"/>
            <a:ext cx="3357935" cy="41549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Arial"/>
                <a:cs typeface="Arial"/>
              </a:rPr>
              <a:t>One arrow shot out of time</a:t>
            </a:r>
            <a:endParaRPr lang="en-US" sz="2100" dirty="0">
              <a:latin typeface="Arial"/>
              <a:cs typeface="Arial"/>
            </a:endParaRP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1068388" y="1027113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1071563" y="29892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10,</a:t>
            </a: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1633538" y="300513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78" name="Group 25"/>
          <p:cNvGrpSpPr>
            <a:grpSpLocks/>
          </p:cNvGrpSpPr>
          <p:nvPr/>
        </p:nvGrpSpPr>
        <p:grpSpPr bwMode="auto">
          <a:xfrm>
            <a:off x="1112838" y="2501900"/>
            <a:ext cx="576262" cy="1008063"/>
            <a:chOff x="375" y="1615"/>
            <a:chExt cx="363" cy="635"/>
          </a:xfrm>
        </p:grpSpPr>
        <p:sp>
          <p:nvSpPr>
            <p:cNvPr id="79" name="Text Box 26"/>
            <p:cNvSpPr txBox="1">
              <a:spLocks noChangeArrowheads="1"/>
            </p:cNvSpPr>
            <p:nvPr/>
          </p:nvSpPr>
          <p:spPr bwMode="auto">
            <a:xfrm>
              <a:off x="375" y="161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80" name="Group 27"/>
            <p:cNvGrpSpPr>
              <a:grpSpLocks/>
            </p:cNvGrpSpPr>
            <p:nvPr/>
          </p:nvGrpSpPr>
          <p:grpSpPr bwMode="auto">
            <a:xfrm>
              <a:off x="429" y="1887"/>
              <a:ext cx="227" cy="363"/>
              <a:chOff x="1791" y="1298"/>
              <a:chExt cx="227" cy="363"/>
            </a:xfrm>
          </p:grpSpPr>
          <p:sp>
            <p:nvSpPr>
              <p:cNvPr id="81" name="Line 28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9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3" name="Text Box 30"/>
          <p:cNvSpPr txBox="1">
            <a:spLocks noChangeArrowheads="1"/>
          </p:cNvSpPr>
          <p:nvPr/>
        </p:nvSpPr>
        <p:spPr bwMode="auto">
          <a:xfrm>
            <a:off x="1082675" y="500697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84" name="Group 36"/>
          <p:cNvGrpSpPr>
            <a:grpSpLocks/>
          </p:cNvGrpSpPr>
          <p:nvPr/>
        </p:nvGrpSpPr>
        <p:grpSpPr bwMode="auto">
          <a:xfrm>
            <a:off x="2987675" y="2565400"/>
            <a:ext cx="360363" cy="576263"/>
            <a:chOff x="1791" y="1298"/>
            <a:chExt cx="227" cy="363"/>
          </a:xfrm>
        </p:grpSpPr>
        <p:sp>
          <p:nvSpPr>
            <p:cNvPr id="85" name="Line 37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8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6237288" y="4437063"/>
            <a:ext cx="26638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89" name="Text Box 12"/>
          <p:cNvSpPr txBox="1">
            <a:spLocks noChangeArrowheads="1"/>
          </p:cNvSpPr>
          <p:nvPr/>
        </p:nvSpPr>
        <p:spPr bwMode="auto">
          <a:xfrm>
            <a:off x="6521134" y="5511800"/>
            <a:ext cx="4264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0" name="Text Box 13"/>
          <p:cNvSpPr txBox="1">
            <a:spLocks noChangeArrowheads="1"/>
          </p:cNvSpPr>
          <p:nvPr/>
        </p:nvSpPr>
        <p:spPr bwMode="auto">
          <a:xfrm>
            <a:off x="6898959" y="5511800"/>
            <a:ext cx="47148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7358698" y="5509568"/>
            <a:ext cx="542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2" name="Text Box 15"/>
          <p:cNvSpPr txBox="1">
            <a:spLocks noChangeArrowheads="1"/>
          </p:cNvSpPr>
          <p:nvPr/>
        </p:nvSpPr>
        <p:spPr bwMode="auto">
          <a:xfrm>
            <a:off x="7840981" y="55118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5908675" y="5511800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9" name="Oval 18"/>
          <p:cNvSpPr>
            <a:spLocks noChangeArrowheads="1"/>
          </p:cNvSpPr>
          <p:nvPr/>
        </p:nvSpPr>
        <p:spPr bwMode="auto">
          <a:xfrm>
            <a:off x="7372350" y="2971800"/>
            <a:ext cx="935038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0" name="Group 99"/>
          <p:cNvGrpSpPr/>
          <p:nvPr/>
        </p:nvGrpSpPr>
        <p:grpSpPr>
          <a:xfrm>
            <a:off x="6507608" y="5108575"/>
            <a:ext cx="576262" cy="665325"/>
            <a:chOff x="6500813" y="5108575"/>
            <a:chExt cx="576262" cy="665325"/>
          </a:xfrm>
        </p:grpSpPr>
        <p:sp>
          <p:nvSpPr>
            <p:cNvPr id="101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484688" y="5296024"/>
            <a:ext cx="1949221" cy="681164"/>
            <a:chOff x="6659313" y="5306184"/>
            <a:chExt cx="1949221" cy="681164"/>
          </a:xfrm>
        </p:grpSpPr>
        <p:grpSp>
          <p:nvGrpSpPr>
            <p:cNvPr id="95" name="Group 94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Oval 11"/>
          <p:cNvSpPr>
            <a:spLocks noChangeArrowheads="1"/>
          </p:cNvSpPr>
          <p:nvPr/>
        </p:nvSpPr>
        <p:spPr bwMode="auto">
          <a:xfrm>
            <a:off x="6469379" y="5459413"/>
            <a:ext cx="1352361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5" name="Group 104"/>
          <p:cNvGrpSpPr/>
          <p:nvPr/>
        </p:nvGrpSpPr>
        <p:grpSpPr>
          <a:xfrm>
            <a:off x="6480000" y="2178174"/>
            <a:ext cx="1949221" cy="681164"/>
            <a:chOff x="6659313" y="5306184"/>
            <a:chExt cx="1949221" cy="681164"/>
          </a:xfrm>
        </p:grpSpPr>
        <p:grpSp>
          <p:nvGrpSpPr>
            <p:cNvPr id="106" name="Group 105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9</a:t>
            </a:fld>
            <a:endParaRPr lang="en-US"/>
          </a:p>
        </p:txBody>
      </p:sp>
      <p:pic>
        <p:nvPicPr>
          <p:cNvPr id="113" name="Picture 112" descr="OAALogo_Vector_Low_Re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902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 Hor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/>
      <p:bldP spid="76" grpId="0" build="allAtOnce"/>
      <p:bldP spid="77" grpId="0"/>
      <p:bldP spid="83" grpId="0"/>
      <p:bldP spid="87" grpId="0"/>
      <p:bldP spid="89" grpId="0"/>
      <p:bldP spid="90" grpId="0"/>
      <p:bldP spid="91" grpId="0"/>
      <p:bldP spid="92" grpId="0"/>
      <p:bldP spid="93" grpId="0"/>
      <p:bldP spid="99" grpId="0" animBg="1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873750" y="60024"/>
            <a:ext cx="3540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92000" y="18000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674906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4397180" y="305841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73761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4406705" y="505390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675066" y="342925"/>
              <a:ext cx="1800000" cy="1800000"/>
              <a:chOff x="4414220" y="669222"/>
              <a:chExt cx="1440000" cy="144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414220" y="669222"/>
                <a:ext cx="1440000" cy="144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>
                <a:off x="4990220" y="1245222"/>
                <a:ext cx="288000" cy="288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38906" y="3202413"/>
              <a:ext cx="72000" cy="72000"/>
              <a:chOff x="5498524" y="3265689"/>
              <a:chExt cx="72000" cy="72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4539066" y="1206925"/>
              <a:ext cx="72000" cy="72000"/>
              <a:chOff x="5498524" y="3265689"/>
              <a:chExt cx="72000" cy="72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537761" y="5197900"/>
              <a:ext cx="72000" cy="72000"/>
              <a:chOff x="5498524" y="3265689"/>
              <a:chExt cx="72000" cy="720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293" y="944863"/>
            <a:ext cx="1848295" cy="5969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806" y="385425"/>
            <a:ext cx="1848295" cy="5969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81" y="2665075"/>
            <a:ext cx="1848295" cy="5969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206" y="3238412"/>
            <a:ext cx="1848295" cy="596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70663" y="1852613"/>
            <a:ext cx="1943100" cy="1001712"/>
            <a:chOff x="6570663" y="1852613"/>
            <a:chExt cx="1943100" cy="1001712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6570663" y="2397125"/>
              <a:ext cx="1943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7 </a:t>
              </a:r>
              <a:r>
                <a:rPr lang="hr-HR" dirty="0" smtClean="0">
                  <a:solidFill>
                    <a:schemeClr val="bg1"/>
                  </a:solidFill>
                </a:rPr>
                <a:t> </a:t>
              </a:r>
              <a:r>
                <a:rPr lang="hr-HR" dirty="0">
                  <a:solidFill>
                    <a:schemeClr val="bg1"/>
                  </a:solidFill>
                </a:rPr>
                <a:t>M </a:t>
              </a:r>
              <a:r>
                <a:rPr lang="hr-HR" dirty="0" smtClean="0">
                  <a:solidFill>
                    <a:schemeClr val="bg1"/>
                  </a:solidFill>
                </a:rPr>
                <a:t> M    7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6657975" y="1852613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Result =</a:t>
              </a:r>
            </a:p>
          </p:txBody>
        </p:sp>
      </p:grp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5940425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70" name="Text Box 53"/>
          <p:cNvSpPr txBox="1">
            <a:spLocks noChangeArrowheads="1"/>
          </p:cNvSpPr>
          <p:nvPr/>
        </p:nvSpPr>
        <p:spPr bwMode="auto">
          <a:xfrm>
            <a:off x="8207375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71" name="Oval 17"/>
          <p:cNvSpPr>
            <a:spLocks noChangeArrowheads="1"/>
          </p:cNvSpPr>
          <p:nvPr/>
        </p:nvSpPr>
        <p:spPr bwMode="auto">
          <a:xfrm>
            <a:off x="5805488" y="2955925"/>
            <a:ext cx="935037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1050925" y="1011238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r>
              <a:rPr lang="hr-HR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1074738" y="30051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10,</a:t>
            </a: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1636713" y="30051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7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75" name="Group 27"/>
          <p:cNvGrpSpPr>
            <a:grpSpLocks/>
          </p:cNvGrpSpPr>
          <p:nvPr/>
        </p:nvGrpSpPr>
        <p:grpSpPr bwMode="auto">
          <a:xfrm>
            <a:off x="2987675" y="2565400"/>
            <a:ext cx="360363" cy="576263"/>
            <a:chOff x="1791" y="1298"/>
            <a:chExt cx="227" cy="363"/>
          </a:xfrm>
        </p:grpSpPr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39"/>
          <p:cNvGrpSpPr>
            <a:grpSpLocks/>
          </p:cNvGrpSpPr>
          <p:nvPr/>
        </p:nvGrpSpPr>
        <p:grpSpPr bwMode="auto">
          <a:xfrm>
            <a:off x="1130300" y="2549525"/>
            <a:ext cx="576263" cy="1008063"/>
            <a:chOff x="567" y="1298"/>
            <a:chExt cx="363" cy="635"/>
          </a:xfrm>
        </p:grpSpPr>
        <p:sp>
          <p:nvSpPr>
            <p:cNvPr id="79" name="Text Box 30"/>
            <p:cNvSpPr txBox="1">
              <a:spLocks noChangeArrowheads="1"/>
            </p:cNvSpPr>
            <p:nvPr/>
          </p:nvSpPr>
          <p:spPr bwMode="auto">
            <a:xfrm>
              <a:off x="567" y="1298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80" name="Group 31"/>
            <p:cNvGrpSpPr>
              <a:grpSpLocks/>
            </p:cNvGrpSpPr>
            <p:nvPr/>
          </p:nvGrpSpPr>
          <p:grpSpPr bwMode="auto">
            <a:xfrm>
              <a:off x="612" y="1570"/>
              <a:ext cx="227" cy="363"/>
              <a:chOff x="1791" y="1298"/>
              <a:chExt cx="227" cy="363"/>
            </a:xfrm>
          </p:grpSpPr>
          <p:sp>
            <p:nvSpPr>
              <p:cNvPr id="81" name="Line 32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33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3" name="Text Box 35"/>
          <p:cNvSpPr txBox="1">
            <a:spLocks noChangeArrowheads="1"/>
          </p:cNvSpPr>
          <p:nvPr/>
        </p:nvSpPr>
        <p:spPr bwMode="auto">
          <a:xfrm>
            <a:off x="1506538" y="100171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r>
              <a:rPr lang="hr-HR" dirty="0">
                <a:solidFill>
                  <a:schemeClr val="bg1"/>
                </a:solidFill>
              </a:rPr>
              <a:t>,</a:t>
            </a:r>
          </a:p>
        </p:txBody>
      </p:sp>
      <p:grpSp>
        <p:nvGrpSpPr>
          <p:cNvPr id="84" name="Group 36"/>
          <p:cNvGrpSpPr>
            <a:grpSpLocks/>
          </p:cNvGrpSpPr>
          <p:nvPr/>
        </p:nvGrpSpPr>
        <p:grpSpPr bwMode="auto">
          <a:xfrm>
            <a:off x="2771775" y="333375"/>
            <a:ext cx="360363" cy="576263"/>
            <a:chOff x="1791" y="1298"/>
            <a:chExt cx="227" cy="363"/>
          </a:xfrm>
        </p:grpSpPr>
        <p:sp>
          <p:nvSpPr>
            <p:cNvPr id="85" name="Line 37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8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40"/>
          <p:cNvGrpSpPr>
            <a:grpSpLocks/>
          </p:cNvGrpSpPr>
          <p:nvPr/>
        </p:nvGrpSpPr>
        <p:grpSpPr bwMode="auto">
          <a:xfrm>
            <a:off x="1106488" y="523875"/>
            <a:ext cx="576262" cy="1008063"/>
            <a:chOff x="567" y="1298"/>
            <a:chExt cx="363" cy="635"/>
          </a:xfrm>
        </p:grpSpPr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567" y="1298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89" name="Group 42"/>
            <p:cNvGrpSpPr>
              <a:grpSpLocks/>
            </p:cNvGrpSpPr>
            <p:nvPr/>
          </p:nvGrpSpPr>
          <p:grpSpPr bwMode="auto">
            <a:xfrm>
              <a:off x="612" y="1570"/>
              <a:ext cx="227" cy="363"/>
              <a:chOff x="1791" y="1298"/>
              <a:chExt cx="227" cy="363"/>
            </a:xfrm>
          </p:grpSpPr>
          <p:sp>
            <p:nvSpPr>
              <p:cNvPr id="90" name="Line 43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" name="Text Box 9"/>
          <p:cNvSpPr txBox="1">
            <a:spLocks noChangeArrowheads="1"/>
          </p:cNvSpPr>
          <p:nvPr/>
        </p:nvSpPr>
        <p:spPr bwMode="auto">
          <a:xfrm>
            <a:off x="6238800" y="4437063"/>
            <a:ext cx="28432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6557046" y="5511800"/>
            <a:ext cx="45969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6937139" y="5509568"/>
            <a:ext cx="46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7373934" y="5509568"/>
            <a:ext cx="461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7" name="Text Box 14"/>
          <p:cNvSpPr txBox="1">
            <a:spLocks noChangeArrowheads="1"/>
          </p:cNvSpPr>
          <p:nvPr/>
        </p:nvSpPr>
        <p:spPr bwMode="auto">
          <a:xfrm>
            <a:off x="7872181" y="5511800"/>
            <a:ext cx="53249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6101439" y="55118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00563" y="5296024"/>
            <a:ext cx="1949221" cy="681164"/>
            <a:chOff x="6659313" y="5306184"/>
            <a:chExt cx="1949221" cy="681164"/>
          </a:xfrm>
        </p:grpSpPr>
        <p:grpSp>
          <p:nvGrpSpPr>
            <p:cNvPr id="5" name="Group 4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Oval 10"/>
          <p:cNvSpPr>
            <a:spLocks noChangeArrowheads="1"/>
          </p:cNvSpPr>
          <p:nvPr/>
        </p:nvSpPr>
        <p:spPr bwMode="auto">
          <a:xfrm>
            <a:off x="6476684" y="5459413"/>
            <a:ext cx="1349054" cy="59754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2" name="Group 101"/>
          <p:cNvGrpSpPr/>
          <p:nvPr/>
        </p:nvGrpSpPr>
        <p:grpSpPr>
          <a:xfrm>
            <a:off x="6480000" y="2178174"/>
            <a:ext cx="1949221" cy="681164"/>
            <a:chOff x="6659313" y="5306184"/>
            <a:chExt cx="1949221" cy="681164"/>
          </a:xfrm>
        </p:grpSpPr>
        <p:grpSp>
          <p:nvGrpSpPr>
            <p:cNvPr id="103" name="Group 102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10</a:t>
            </a:fld>
            <a:endParaRPr lang="en-US"/>
          </a:p>
        </p:txBody>
      </p:sp>
      <p:pic>
        <p:nvPicPr>
          <p:cNvPr id="111" name="Picture 110" descr="OAALogo_Vector_Low_Re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9550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 animBg="1"/>
      <p:bldP spid="72" grpId="0"/>
      <p:bldP spid="73" grpId="0" build="allAtOnce"/>
      <p:bldP spid="74" grpId="0"/>
      <p:bldP spid="83" grpId="0"/>
      <p:bldP spid="92" grpId="0"/>
      <p:bldP spid="94" grpId="0"/>
      <p:bldP spid="95" grpId="0"/>
      <p:bldP spid="96" grpId="0"/>
      <p:bldP spid="97" grpId="0"/>
      <p:bldP spid="98" grpId="0"/>
      <p:bldP spid="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873750" y="60024"/>
            <a:ext cx="3540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2000" y="18000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669313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4487180" y="3148413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74605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4496705" y="514390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673499" y="342925"/>
              <a:ext cx="1800000" cy="1800000"/>
              <a:chOff x="3680355" y="342925"/>
              <a:chExt cx="1800000" cy="180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680355" y="342925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4490355" y="115292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33313" y="3202413"/>
              <a:ext cx="72000" cy="72000"/>
              <a:chOff x="5498524" y="3265689"/>
              <a:chExt cx="72000" cy="72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4538605" y="5197900"/>
              <a:ext cx="72000" cy="72000"/>
              <a:chOff x="5498524" y="3265689"/>
              <a:chExt cx="72000" cy="720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37499" y="1206925"/>
              <a:ext cx="72000" cy="72000"/>
              <a:chOff x="5498524" y="3265689"/>
              <a:chExt cx="72000" cy="7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185" y="556025"/>
            <a:ext cx="1848295" cy="6604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052" y="4540275"/>
            <a:ext cx="1848295" cy="6604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210" y="692550"/>
            <a:ext cx="1848295" cy="6604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5202" y="4660925"/>
            <a:ext cx="1848295" cy="6604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957" y="2554938"/>
            <a:ext cx="1848295" cy="6604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1857" y="2659713"/>
            <a:ext cx="1848295" cy="6604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427787" y="1836738"/>
            <a:ext cx="2243137" cy="1022052"/>
            <a:chOff x="6427787" y="1836738"/>
            <a:chExt cx="2243137" cy="1022052"/>
          </a:xfrm>
        </p:grpSpPr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6427787" y="2397125"/>
              <a:ext cx="2243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 smtClean="0">
                  <a:solidFill>
                    <a:schemeClr val="bg1"/>
                  </a:solidFill>
                </a:rPr>
                <a:t>10 </a:t>
              </a:r>
              <a:r>
                <a:rPr lang="hr-HR" dirty="0">
                  <a:solidFill>
                    <a:schemeClr val="bg1"/>
                  </a:solidFill>
                </a:rPr>
                <a:t>10 </a:t>
              </a:r>
              <a:r>
                <a:rPr lang="hr-HR" dirty="0" smtClean="0">
                  <a:solidFill>
                    <a:schemeClr val="bg1"/>
                  </a:solidFill>
                </a:rPr>
                <a:t> M   20 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73" name="Text Box 8"/>
            <p:cNvSpPr txBox="1">
              <a:spLocks noChangeArrowheads="1"/>
            </p:cNvSpPr>
            <p:nvPr/>
          </p:nvSpPr>
          <p:spPr bwMode="auto">
            <a:xfrm>
              <a:off x="6689725" y="1836738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Result =</a:t>
              </a:r>
            </a:p>
          </p:txBody>
        </p:sp>
      </p:grpSp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5940425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75" name="Text Box 69"/>
          <p:cNvSpPr txBox="1">
            <a:spLocks noChangeArrowheads="1"/>
          </p:cNvSpPr>
          <p:nvPr/>
        </p:nvSpPr>
        <p:spPr bwMode="auto">
          <a:xfrm>
            <a:off x="8207375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70550" y="1064049"/>
            <a:ext cx="3477466" cy="41549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Arial"/>
                <a:cs typeface="Arial"/>
              </a:rPr>
              <a:t>Two arrows shot out of time</a:t>
            </a:r>
            <a:endParaRPr lang="en-US" sz="2100" dirty="0">
              <a:latin typeface="Arial"/>
              <a:cs typeface="Arial"/>
            </a:endParaRPr>
          </a:p>
        </p:txBody>
      </p:sp>
      <p:sp>
        <p:nvSpPr>
          <p:cNvPr id="77" name="Oval 18"/>
          <p:cNvSpPr>
            <a:spLocks noChangeArrowheads="1"/>
          </p:cNvSpPr>
          <p:nvPr/>
        </p:nvSpPr>
        <p:spPr bwMode="auto">
          <a:xfrm>
            <a:off x="7372350" y="2971800"/>
            <a:ext cx="935038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1071563" y="30051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>
                <a:solidFill>
                  <a:schemeClr val="bg1"/>
                </a:solidFill>
              </a:rPr>
              <a:t>10,</a:t>
            </a:r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1633538" y="300513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80" name="Group 28"/>
          <p:cNvGrpSpPr>
            <a:grpSpLocks/>
          </p:cNvGrpSpPr>
          <p:nvPr/>
        </p:nvGrpSpPr>
        <p:grpSpPr bwMode="auto">
          <a:xfrm>
            <a:off x="1119188" y="2517775"/>
            <a:ext cx="576262" cy="1008063"/>
            <a:chOff x="375" y="1615"/>
            <a:chExt cx="363" cy="635"/>
          </a:xfrm>
        </p:grpSpPr>
        <p:sp>
          <p:nvSpPr>
            <p:cNvPr id="81" name="Text Box 29"/>
            <p:cNvSpPr txBox="1">
              <a:spLocks noChangeArrowheads="1"/>
            </p:cNvSpPr>
            <p:nvPr/>
          </p:nvSpPr>
          <p:spPr bwMode="auto">
            <a:xfrm>
              <a:off x="375" y="161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82" name="Group 30"/>
            <p:cNvGrpSpPr>
              <a:grpSpLocks/>
            </p:cNvGrpSpPr>
            <p:nvPr/>
          </p:nvGrpSpPr>
          <p:grpSpPr bwMode="auto">
            <a:xfrm>
              <a:off x="429" y="1887"/>
              <a:ext cx="227" cy="363"/>
              <a:chOff x="1791" y="1298"/>
              <a:chExt cx="227" cy="363"/>
            </a:xfrm>
          </p:grpSpPr>
          <p:sp>
            <p:nvSpPr>
              <p:cNvPr id="83" name="Line 31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32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" name="Group 34"/>
          <p:cNvGrpSpPr>
            <a:grpSpLocks/>
          </p:cNvGrpSpPr>
          <p:nvPr/>
        </p:nvGrpSpPr>
        <p:grpSpPr bwMode="auto">
          <a:xfrm>
            <a:off x="2916238" y="476250"/>
            <a:ext cx="360362" cy="576263"/>
            <a:chOff x="1791" y="1298"/>
            <a:chExt cx="227" cy="363"/>
          </a:xfrm>
        </p:grpSpPr>
        <p:sp>
          <p:nvSpPr>
            <p:cNvPr id="86" name="Line 35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1071563" y="10207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10,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1611313" y="1020763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90" name="Group 42"/>
          <p:cNvGrpSpPr>
            <a:grpSpLocks/>
          </p:cNvGrpSpPr>
          <p:nvPr/>
        </p:nvGrpSpPr>
        <p:grpSpPr bwMode="auto">
          <a:xfrm>
            <a:off x="1103313" y="549275"/>
            <a:ext cx="576262" cy="1008063"/>
            <a:chOff x="375" y="1615"/>
            <a:chExt cx="363" cy="635"/>
          </a:xfrm>
        </p:grpSpPr>
        <p:sp>
          <p:nvSpPr>
            <p:cNvPr id="91" name="Text Box 43"/>
            <p:cNvSpPr txBox="1">
              <a:spLocks noChangeArrowheads="1"/>
            </p:cNvSpPr>
            <p:nvPr/>
          </p:nvSpPr>
          <p:spPr bwMode="auto">
            <a:xfrm>
              <a:off x="375" y="161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92" name="Group 44"/>
            <p:cNvGrpSpPr>
              <a:grpSpLocks/>
            </p:cNvGrpSpPr>
            <p:nvPr/>
          </p:nvGrpSpPr>
          <p:grpSpPr bwMode="auto">
            <a:xfrm>
              <a:off x="429" y="1887"/>
              <a:ext cx="227" cy="363"/>
              <a:chOff x="1791" y="1298"/>
              <a:chExt cx="227" cy="363"/>
            </a:xfrm>
          </p:grpSpPr>
          <p:sp>
            <p:nvSpPr>
              <p:cNvPr id="93" name="Line 45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46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5" name="Text Box 47"/>
          <p:cNvSpPr txBox="1">
            <a:spLocks noChangeArrowheads="1"/>
          </p:cNvSpPr>
          <p:nvPr/>
        </p:nvSpPr>
        <p:spPr bwMode="auto">
          <a:xfrm>
            <a:off x="1071563" y="50053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>
                <a:solidFill>
                  <a:schemeClr val="bg1"/>
                </a:solidFill>
              </a:rPr>
              <a:t>10,</a:t>
            </a:r>
          </a:p>
        </p:txBody>
      </p:sp>
      <p:sp>
        <p:nvSpPr>
          <p:cNvPr id="96" name="Text Box 48"/>
          <p:cNvSpPr txBox="1">
            <a:spLocks noChangeArrowheads="1"/>
          </p:cNvSpPr>
          <p:nvPr/>
        </p:nvSpPr>
        <p:spPr bwMode="auto">
          <a:xfrm>
            <a:off x="1649413" y="4989513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97" name="Group 49"/>
          <p:cNvGrpSpPr>
            <a:grpSpLocks/>
          </p:cNvGrpSpPr>
          <p:nvPr/>
        </p:nvGrpSpPr>
        <p:grpSpPr bwMode="auto">
          <a:xfrm>
            <a:off x="1135063" y="4518025"/>
            <a:ext cx="576262" cy="1008063"/>
            <a:chOff x="375" y="1615"/>
            <a:chExt cx="363" cy="635"/>
          </a:xfrm>
        </p:grpSpPr>
        <p:sp>
          <p:nvSpPr>
            <p:cNvPr id="98" name="Text Box 50"/>
            <p:cNvSpPr txBox="1">
              <a:spLocks noChangeArrowheads="1"/>
            </p:cNvSpPr>
            <p:nvPr/>
          </p:nvSpPr>
          <p:spPr bwMode="auto">
            <a:xfrm>
              <a:off x="375" y="161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99" name="Group 51"/>
            <p:cNvGrpSpPr>
              <a:grpSpLocks/>
            </p:cNvGrpSpPr>
            <p:nvPr/>
          </p:nvGrpSpPr>
          <p:grpSpPr bwMode="auto">
            <a:xfrm>
              <a:off x="429" y="1887"/>
              <a:ext cx="227" cy="363"/>
              <a:chOff x="1791" y="1298"/>
              <a:chExt cx="227" cy="363"/>
            </a:xfrm>
          </p:grpSpPr>
          <p:sp>
            <p:nvSpPr>
              <p:cNvPr id="100" name="Line 52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53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" name="Group 56"/>
          <p:cNvGrpSpPr>
            <a:grpSpLocks/>
          </p:cNvGrpSpPr>
          <p:nvPr/>
        </p:nvGrpSpPr>
        <p:grpSpPr bwMode="auto">
          <a:xfrm>
            <a:off x="2916238" y="2517775"/>
            <a:ext cx="360362" cy="576263"/>
            <a:chOff x="1791" y="1298"/>
            <a:chExt cx="227" cy="363"/>
          </a:xfrm>
        </p:grpSpPr>
        <p:sp>
          <p:nvSpPr>
            <p:cNvPr id="103" name="Line 57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58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" name="Group 59"/>
          <p:cNvGrpSpPr>
            <a:grpSpLocks/>
          </p:cNvGrpSpPr>
          <p:nvPr/>
        </p:nvGrpSpPr>
        <p:grpSpPr bwMode="auto">
          <a:xfrm>
            <a:off x="2916238" y="4719638"/>
            <a:ext cx="360362" cy="576262"/>
            <a:chOff x="1791" y="1298"/>
            <a:chExt cx="227" cy="363"/>
          </a:xfrm>
        </p:grpSpPr>
        <p:sp>
          <p:nvSpPr>
            <p:cNvPr id="106" name="Line 60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61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6300788" y="4437063"/>
            <a:ext cx="28432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110" name="Text Box 12"/>
          <p:cNvSpPr txBox="1">
            <a:spLocks noChangeArrowheads="1"/>
          </p:cNvSpPr>
          <p:nvPr/>
        </p:nvSpPr>
        <p:spPr bwMode="auto">
          <a:xfrm>
            <a:off x="5955461" y="5516563"/>
            <a:ext cx="55709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1" name="Text Box 13"/>
          <p:cNvSpPr txBox="1">
            <a:spLocks noChangeArrowheads="1"/>
          </p:cNvSpPr>
          <p:nvPr/>
        </p:nvSpPr>
        <p:spPr bwMode="auto">
          <a:xfrm>
            <a:off x="6344550" y="5514331"/>
            <a:ext cx="595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2" name="Text Box 14"/>
          <p:cNvSpPr txBox="1">
            <a:spLocks noChangeArrowheads="1"/>
          </p:cNvSpPr>
          <p:nvPr/>
        </p:nvSpPr>
        <p:spPr bwMode="auto">
          <a:xfrm>
            <a:off x="6875929" y="5516563"/>
            <a:ext cx="52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3" name="Text Box 15"/>
          <p:cNvSpPr txBox="1">
            <a:spLocks noChangeArrowheads="1"/>
          </p:cNvSpPr>
          <p:nvPr/>
        </p:nvSpPr>
        <p:spPr bwMode="auto">
          <a:xfrm>
            <a:off x="8318797" y="5516563"/>
            <a:ext cx="3984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4" name="Text Box 54"/>
          <p:cNvSpPr txBox="1">
            <a:spLocks noChangeArrowheads="1"/>
          </p:cNvSpPr>
          <p:nvPr/>
        </p:nvSpPr>
        <p:spPr bwMode="auto">
          <a:xfrm>
            <a:off x="7737321" y="5514331"/>
            <a:ext cx="429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5" name="Text Box 55"/>
          <p:cNvSpPr txBox="1">
            <a:spLocks noChangeArrowheads="1"/>
          </p:cNvSpPr>
          <p:nvPr/>
        </p:nvSpPr>
        <p:spPr bwMode="auto">
          <a:xfrm>
            <a:off x="7307476" y="5514331"/>
            <a:ext cx="453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22" name="Text Box 12"/>
          <p:cNvSpPr txBox="1">
            <a:spLocks noChangeArrowheads="1"/>
          </p:cNvSpPr>
          <p:nvPr/>
        </p:nvSpPr>
        <p:spPr bwMode="auto">
          <a:xfrm>
            <a:off x="5553310" y="5516563"/>
            <a:ext cx="55074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6862513" y="5296024"/>
            <a:ext cx="1949221" cy="681164"/>
            <a:chOff x="6659313" y="5306184"/>
            <a:chExt cx="1949221" cy="681164"/>
          </a:xfrm>
        </p:grpSpPr>
        <p:grpSp>
          <p:nvGrpSpPr>
            <p:cNvPr id="124" name="Group 123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9" name="Oval 11"/>
          <p:cNvSpPr>
            <a:spLocks noChangeArrowheads="1"/>
          </p:cNvSpPr>
          <p:nvPr/>
        </p:nvSpPr>
        <p:spPr bwMode="auto">
          <a:xfrm>
            <a:off x="6832593" y="5479822"/>
            <a:ext cx="13608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0" name="Group 129"/>
          <p:cNvGrpSpPr/>
          <p:nvPr/>
        </p:nvGrpSpPr>
        <p:grpSpPr>
          <a:xfrm>
            <a:off x="6858318" y="5108575"/>
            <a:ext cx="576262" cy="665325"/>
            <a:chOff x="6500813" y="5108575"/>
            <a:chExt cx="576262" cy="665325"/>
          </a:xfrm>
        </p:grpSpPr>
        <p:sp>
          <p:nvSpPr>
            <p:cNvPr id="131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7302818" y="5108575"/>
            <a:ext cx="576262" cy="665325"/>
            <a:chOff x="6500813" y="5108575"/>
            <a:chExt cx="576262" cy="665325"/>
          </a:xfrm>
        </p:grpSpPr>
        <p:sp>
          <p:nvSpPr>
            <p:cNvPr id="134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480000" y="2178174"/>
            <a:ext cx="1949221" cy="681164"/>
            <a:chOff x="6659313" y="5306184"/>
            <a:chExt cx="1949221" cy="681164"/>
          </a:xfrm>
        </p:grpSpPr>
        <p:grpSp>
          <p:nvGrpSpPr>
            <p:cNvPr id="117" name="Group 116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11</a:t>
            </a:fld>
            <a:endParaRPr lang="en-US"/>
          </a:p>
        </p:txBody>
      </p:sp>
      <p:pic>
        <p:nvPicPr>
          <p:cNvPr id="138" name="Picture 137" descr="OAALogo_Vector_Low_Re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55014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 Hor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 animBg="1"/>
      <p:bldP spid="77" grpId="0" animBg="1"/>
      <p:bldP spid="78" grpId="0" build="allAtOnce"/>
      <p:bldP spid="79" grpId="0"/>
      <p:bldP spid="88" grpId="0" build="allAtOnce"/>
      <p:bldP spid="89" grpId="0"/>
      <p:bldP spid="95" grpId="0" build="allAtOnce"/>
      <p:bldP spid="96" grpId="0"/>
      <p:bldP spid="108" grpId="0"/>
      <p:bldP spid="110" grpId="0"/>
      <p:bldP spid="111" grpId="0"/>
      <p:bldP spid="112" grpId="0"/>
      <p:bldP spid="113" grpId="0"/>
      <p:bldP spid="114" grpId="0"/>
      <p:bldP spid="115" grpId="0"/>
      <p:bldP spid="122" grpId="0"/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762625" y="60024"/>
            <a:ext cx="3270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2000" y="18000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669313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4487180" y="3148413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74605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4496705" y="514390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673499" y="342925"/>
              <a:ext cx="1800000" cy="1800000"/>
              <a:chOff x="3680355" y="342925"/>
              <a:chExt cx="1800000" cy="180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680355" y="342925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4490355" y="115292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33313" y="3202413"/>
              <a:ext cx="72000" cy="72000"/>
              <a:chOff x="5498524" y="3265689"/>
              <a:chExt cx="72000" cy="72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4538605" y="5197900"/>
              <a:ext cx="72000" cy="72000"/>
              <a:chOff x="5498524" y="3265689"/>
              <a:chExt cx="72000" cy="720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37499" y="1206925"/>
              <a:ext cx="72000" cy="72000"/>
              <a:chOff x="5498524" y="3265689"/>
              <a:chExt cx="72000" cy="7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560" y="492525"/>
            <a:ext cx="1848295" cy="6604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852" y="2368213"/>
            <a:ext cx="1848295" cy="6604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310" y="2804538"/>
            <a:ext cx="1848295" cy="6604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457" y="4762563"/>
            <a:ext cx="1848295" cy="660400"/>
          </a:xfrm>
          <a:prstGeom prst="rect">
            <a:avLst/>
          </a:prstGeom>
        </p:spPr>
      </p:pic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1068388" y="10112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1074738" y="2989263"/>
            <a:ext cx="719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r>
              <a:rPr lang="hr-HR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1541463" y="2989263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9</a:t>
            </a:r>
          </a:p>
        </p:txBody>
      </p:sp>
      <p:grpSp>
        <p:nvGrpSpPr>
          <p:cNvPr id="78" name="Group 21"/>
          <p:cNvGrpSpPr>
            <a:grpSpLocks/>
          </p:cNvGrpSpPr>
          <p:nvPr/>
        </p:nvGrpSpPr>
        <p:grpSpPr bwMode="auto">
          <a:xfrm>
            <a:off x="2970213" y="2835275"/>
            <a:ext cx="360362" cy="576263"/>
            <a:chOff x="1791" y="1298"/>
            <a:chExt cx="227" cy="363"/>
          </a:xfrm>
        </p:grpSpPr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Text Box 24"/>
          <p:cNvSpPr txBox="1">
            <a:spLocks noChangeArrowheads="1"/>
          </p:cNvSpPr>
          <p:nvPr/>
        </p:nvSpPr>
        <p:spPr bwMode="auto">
          <a:xfrm>
            <a:off x="1106488" y="24685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82" name="Group 25"/>
          <p:cNvGrpSpPr>
            <a:grpSpLocks/>
          </p:cNvGrpSpPr>
          <p:nvPr/>
        </p:nvGrpSpPr>
        <p:grpSpPr bwMode="auto">
          <a:xfrm>
            <a:off x="1192213" y="2947988"/>
            <a:ext cx="360362" cy="576262"/>
            <a:chOff x="1791" y="1298"/>
            <a:chExt cx="227" cy="363"/>
          </a:xfrm>
        </p:grpSpPr>
        <p:sp>
          <p:nvSpPr>
            <p:cNvPr id="83" name="Line 26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7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1074738" y="49990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6528753" y="5507038"/>
            <a:ext cx="4289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9" name="Text Box 12"/>
          <p:cNvSpPr txBox="1">
            <a:spLocks noChangeArrowheads="1"/>
          </p:cNvSpPr>
          <p:nvPr/>
        </p:nvSpPr>
        <p:spPr bwMode="auto">
          <a:xfrm>
            <a:off x="6951665" y="5507038"/>
            <a:ext cx="4041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0" name="Text Box 13"/>
          <p:cNvSpPr txBox="1">
            <a:spLocks noChangeArrowheads="1"/>
          </p:cNvSpPr>
          <p:nvPr/>
        </p:nvSpPr>
        <p:spPr bwMode="auto">
          <a:xfrm>
            <a:off x="7356158" y="5502573"/>
            <a:ext cx="475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7837171" y="5507038"/>
            <a:ext cx="534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92" name="Text Box 15"/>
          <p:cNvSpPr txBox="1">
            <a:spLocks noChangeArrowheads="1"/>
          </p:cNvSpPr>
          <p:nvPr/>
        </p:nvSpPr>
        <p:spPr bwMode="auto">
          <a:xfrm>
            <a:off x="6050280" y="5507038"/>
            <a:ext cx="42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484688" y="5296024"/>
            <a:ext cx="1949221" cy="681164"/>
            <a:chOff x="6659313" y="5306184"/>
            <a:chExt cx="1949221" cy="681164"/>
          </a:xfrm>
        </p:grpSpPr>
        <p:grpSp>
          <p:nvGrpSpPr>
            <p:cNvPr id="94" name="Group 93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Oval 10"/>
          <p:cNvSpPr>
            <a:spLocks noChangeArrowheads="1"/>
          </p:cNvSpPr>
          <p:nvPr/>
        </p:nvSpPr>
        <p:spPr bwMode="auto">
          <a:xfrm>
            <a:off x="6455410" y="5459413"/>
            <a:ext cx="1361758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65800" y="1281113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Three Steps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9780" y="1738313"/>
            <a:ext cx="322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Assign value to each arrow.</a:t>
            </a:r>
          </a:p>
          <a:p>
            <a:pPr marL="457200" indent="-457200">
              <a:buAutoNum type="arabicPeriod"/>
            </a:pPr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Order from high to low and take 3 lowest values.</a:t>
            </a:r>
          </a:p>
          <a:p>
            <a:pPr marL="457200" indent="-457200">
              <a:buAutoNum type="arabicPeriod"/>
            </a:pPr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Assess penalties for shooting of time </a:t>
            </a:r>
            <a:r>
              <a:rPr lang="en-US" sz="1600" i="1" dirty="0" smtClean="0">
                <a:solidFill>
                  <a:srgbClr val="FFFFFF"/>
                </a:solidFill>
                <a:latin typeface="Arial"/>
                <a:cs typeface="Arial"/>
              </a:rPr>
              <a:t>(or out of sequence in alternating match)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734050" y="714799"/>
            <a:ext cx="3357935" cy="41549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Arial"/>
                <a:cs typeface="Arial"/>
              </a:rPr>
              <a:t>One arrow shot out of time</a:t>
            </a:r>
            <a:endParaRPr lang="en-US" sz="2100" dirty="0">
              <a:latin typeface="Arial"/>
              <a:cs typeface="Arial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477318" y="5108575"/>
            <a:ext cx="576262" cy="665325"/>
            <a:chOff x="6500813" y="5108575"/>
            <a:chExt cx="576262" cy="665325"/>
          </a:xfrm>
        </p:grpSpPr>
        <p:sp>
          <p:nvSpPr>
            <p:cNvPr id="110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pic>
        <p:nvPicPr>
          <p:cNvPr id="100" name="Picture 99" descr="OAALogo_Vector_Low_Re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7173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 Hor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build="allAtOnce"/>
      <p:bldP spid="77" grpId="0"/>
      <p:bldP spid="81" grpId="0"/>
      <p:bldP spid="85" grpId="0"/>
      <p:bldP spid="88" grpId="0"/>
      <p:bldP spid="89" grpId="0"/>
      <p:bldP spid="90" grpId="0"/>
      <p:bldP spid="91" grpId="0"/>
      <p:bldP spid="92" grpId="0"/>
      <p:bldP spid="87" grpId="0" animBg="1"/>
      <p:bldP spid="6" grpId="0"/>
      <p:bldP spid="1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tx2">
                <a:lumMod val="60000"/>
                <a:lumOff val="40000"/>
              </a:schemeClr>
            </a:gs>
            <a:gs pos="100000">
              <a:srgbClr val="0000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2066566" y="487831"/>
            <a:ext cx="5017311" cy="5580000"/>
            <a:chOff x="1761625" y="344956"/>
            <a:chExt cx="5560377" cy="6120000"/>
          </a:xfrm>
        </p:grpSpPr>
        <p:grpSp>
          <p:nvGrpSpPr>
            <p:cNvPr id="7" name="Group 6"/>
            <p:cNvGrpSpPr/>
            <p:nvPr/>
          </p:nvGrpSpPr>
          <p:grpSpPr>
            <a:xfrm>
              <a:off x="1761625" y="344956"/>
              <a:ext cx="2160000" cy="6120000"/>
              <a:chOff x="3492000" y="180000"/>
              <a:chExt cx="2160000" cy="6120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492000" y="180000"/>
                <a:ext cx="2160000" cy="612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6393" y="6041080"/>
                <a:ext cx="235553" cy="245189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3674906" y="2338413"/>
                <a:ext cx="1800000" cy="1800000"/>
                <a:chOff x="3677180" y="2338413"/>
                <a:chExt cx="1800000" cy="1800000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3677180" y="2338413"/>
                  <a:ext cx="1800000" cy="1800000"/>
                  <a:chOff x="4662615" y="669222"/>
                  <a:chExt cx="1440000" cy="1440000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44" name="Oval 43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" name="Oval 44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Oval 40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Oval 38"/>
                <p:cNvSpPr/>
                <p:nvPr/>
              </p:nvSpPr>
              <p:spPr>
                <a:xfrm>
                  <a:off x="4397180" y="3058413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673761" y="4333900"/>
                <a:ext cx="1800000" cy="1800000"/>
                <a:chOff x="3686705" y="4333900"/>
                <a:chExt cx="1800000" cy="180000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3686705" y="4333900"/>
                  <a:ext cx="1800000" cy="1800000"/>
                  <a:chOff x="4662615" y="669222"/>
                  <a:chExt cx="1440000" cy="1440000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36" name="Oval 35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Oval 36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3" name="Oval 32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" name="Oval 30"/>
                <p:cNvSpPr/>
                <p:nvPr/>
              </p:nvSpPr>
              <p:spPr>
                <a:xfrm>
                  <a:off x="4406705" y="5053900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675066" y="342925"/>
                <a:ext cx="1800000" cy="1800000"/>
                <a:chOff x="4414220" y="669222"/>
                <a:chExt cx="1440000" cy="144000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414220" y="669222"/>
                  <a:ext cx="1440000" cy="1440000"/>
                  <a:chOff x="4662615" y="669222"/>
                  <a:chExt cx="1440000" cy="1440000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28" name="Oval 27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Oval 28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5" name="Oval 24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" name="Oval 22"/>
                <p:cNvSpPr/>
                <p:nvPr/>
              </p:nvSpPr>
              <p:spPr>
                <a:xfrm>
                  <a:off x="4990220" y="1245222"/>
                  <a:ext cx="288000" cy="288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538906" y="3202413"/>
                <a:ext cx="72000" cy="72000"/>
                <a:chOff x="5498524" y="3265689"/>
                <a:chExt cx="72000" cy="7200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4539066" y="1206925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4537761" y="519790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Group 45"/>
            <p:cNvGrpSpPr/>
            <p:nvPr/>
          </p:nvGrpSpPr>
          <p:grpSpPr>
            <a:xfrm>
              <a:off x="5162002" y="344956"/>
              <a:ext cx="2160000" cy="6120000"/>
              <a:chOff x="3492000" y="180000"/>
              <a:chExt cx="2160000" cy="61200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492000" y="180000"/>
                <a:ext cx="2160000" cy="612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6393" y="6041080"/>
                <a:ext cx="235553" cy="245189"/>
              </a:xfrm>
              <a:prstGeom prst="rect">
                <a:avLst/>
              </a:prstGeom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3674906" y="2338413"/>
                <a:ext cx="1800000" cy="1800000"/>
                <a:chOff x="3677180" y="2338413"/>
                <a:chExt cx="1800000" cy="1800000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3677180" y="2338413"/>
                  <a:ext cx="1800000" cy="1800000"/>
                  <a:chOff x="4662615" y="669222"/>
                  <a:chExt cx="1440000" cy="1440000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83" name="Oval 82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4" name="Oval 83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2" name="Oval 81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0" name="Oval 79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Oval 77"/>
                <p:cNvSpPr/>
                <p:nvPr/>
              </p:nvSpPr>
              <p:spPr>
                <a:xfrm>
                  <a:off x="4397180" y="3058413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3673761" y="4333900"/>
                <a:ext cx="1800000" cy="1800000"/>
                <a:chOff x="3686705" y="4333900"/>
                <a:chExt cx="1800000" cy="1800000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3686705" y="4333900"/>
                  <a:ext cx="1800000" cy="1800000"/>
                  <a:chOff x="4662615" y="669222"/>
                  <a:chExt cx="1440000" cy="1440000"/>
                </a:xfrm>
              </p:grpSpPr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75" name="Oval 74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" name="Oval 75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2" name="Oval 71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0" name="Oval 69"/>
                <p:cNvSpPr/>
                <p:nvPr/>
              </p:nvSpPr>
              <p:spPr>
                <a:xfrm>
                  <a:off x="4406705" y="5053900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3675066" y="342925"/>
                <a:ext cx="1800000" cy="1800000"/>
                <a:chOff x="4414220" y="669222"/>
                <a:chExt cx="1440000" cy="1440000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4414220" y="669222"/>
                  <a:ext cx="1440000" cy="1440000"/>
                  <a:chOff x="4662615" y="669222"/>
                  <a:chExt cx="1440000" cy="1440000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4662615" y="669222"/>
                    <a:ext cx="1440000" cy="1440000"/>
                    <a:chOff x="4720517" y="1101222"/>
                    <a:chExt cx="1440000" cy="1440000"/>
                  </a:xfrm>
                </p:grpSpPr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4720517" y="1101222"/>
                      <a:ext cx="1440000" cy="1440000"/>
                      <a:chOff x="3997235" y="632714"/>
                      <a:chExt cx="1440000" cy="1440000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997235" y="632714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41235" y="776714"/>
                        <a:ext cx="1152000" cy="1152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5008517" y="1389222"/>
                      <a:ext cx="864000" cy="86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4" name="Oval 63"/>
                  <p:cNvSpPr/>
                  <p:nvPr/>
                </p:nvSpPr>
                <p:spPr>
                  <a:xfrm>
                    <a:off x="5094615" y="1101222"/>
                    <a:ext cx="576000" cy="576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2" name="Oval 61"/>
                <p:cNvSpPr/>
                <p:nvPr/>
              </p:nvSpPr>
              <p:spPr>
                <a:xfrm>
                  <a:off x="4990220" y="1245222"/>
                  <a:ext cx="288000" cy="288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4538906" y="3202413"/>
                <a:ext cx="72000" cy="72000"/>
                <a:chOff x="5498524" y="3265689"/>
                <a:chExt cx="72000" cy="72000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4539066" y="1206925"/>
                <a:ext cx="72000" cy="72000"/>
                <a:chOff x="5498524" y="3265689"/>
                <a:chExt cx="72000" cy="7200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4537761" y="519790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698500" y="2130425"/>
            <a:ext cx="7772400" cy="1743075"/>
          </a:xfrm>
          <a:effectLst>
            <a:outerShdw blurRad="50800" dist="38100" dir="2700000" algn="tl" rotWithShape="0">
              <a:srgbClr val="000000"/>
            </a:outerShdw>
          </a:effectLst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FF00"/>
                </a:solidFill>
                <a:cs typeface="Arial"/>
              </a:rPr>
              <a:t>Indoor Scoring</a:t>
            </a:r>
            <a:r>
              <a:rPr lang="en-US" b="1" dirty="0" smtClean="0">
                <a:solidFill>
                  <a:srgbClr val="FFFF00"/>
                </a:solidFill>
                <a:cs typeface="Arial"/>
              </a:rPr>
              <a:t/>
            </a:r>
            <a:br>
              <a:rPr lang="en-US" b="1" dirty="0" smtClean="0">
                <a:solidFill>
                  <a:srgbClr val="FFFF00"/>
                </a:solidFill>
                <a:cs typeface="Arial"/>
              </a:rPr>
            </a:br>
            <a:r>
              <a:rPr lang="en-US" b="1" dirty="0" smtClean="0">
                <a:solidFill>
                  <a:srgbClr val="FFFF00"/>
                </a:solidFill>
                <a:cs typeface="Arial"/>
              </a:rPr>
              <a:t/>
            </a:r>
            <a:br>
              <a:rPr lang="en-US" b="1" dirty="0" smtClean="0">
                <a:solidFill>
                  <a:srgbClr val="FFFF00"/>
                </a:solidFill>
                <a:cs typeface="Arial"/>
              </a:rPr>
            </a:br>
            <a:r>
              <a:rPr lang="en-US" sz="3600" b="1" dirty="0" smtClean="0">
                <a:solidFill>
                  <a:srgbClr val="FFFF00"/>
                </a:solidFill>
                <a:cs typeface="Arial"/>
              </a:rPr>
              <a:t>Vertical 3 Spot – Simultaneous Team</a:t>
            </a:r>
            <a:endParaRPr lang="en-US" sz="3600" b="1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13</a:t>
            </a:fld>
            <a:endParaRPr lang="en-US"/>
          </a:p>
        </p:txBody>
      </p:sp>
      <p:pic>
        <p:nvPicPr>
          <p:cNvPr id="87" name="Picture 86" descr="OAALogo_Vector_Low_R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6568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6032501" y="60024"/>
            <a:ext cx="327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Team - Simultaneous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5945188" y="2397125"/>
            <a:ext cx="3357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10  9   9   9   8 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7   52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6896100" y="1836738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b="1" dirty="0">
                <a:solidFill>
                  <a:schemeClr val="bg1"/>
                </a:solidFill>
              </a:rPr>
              <a:t>Result =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6146800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8413750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6445175" y="4437063"/>
            <a:ext cx="25923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7324573" y="55197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7" name="Text Box 24"/>
          <p:cNvSpPr txBox="1">
            <a:spLocks noChangeArrowheads="1"/>
          </p:cNvSpPr>
          <p:nvPr/>
        </p:nvSpPr>
        <p:spPr bwMode="auto">
          <a:xfrm>
            <a:off x="7744828" y="5519738"/>
            <a:ext cx="4178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8114573" y="5517506"/>
            <a:ext cx="51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8479988" y="5517506"/>
            <a:ext cx="668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43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86358" y="1011238"/>
            <a:ext cx="5437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63897" y="2989263"/>
            <a:ext cx="58864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63897" y="5037138"/>
            <a:ext cx="58864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0" name="Oval 31"/>
          <p:cNvSpPr>
            <a:spLocks noChangeArrowheads="1"/>
          </p:cNvSpPr>
          <p:nvPr/>
        </p:nvSpPr>
        <p:spPr bwMode="auto">
          <a:xfrm>
            <a:off x="7578725" y="2971800"/>
            <a:ext cx="935038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2" name="Group 91"/>
          <p:cNvGrpSpPr/>
          <p:nvPr/>
        </p:nvGrpSpPr>
        <p:grpSpPr>
          <a:xfrm>
            <a:off x="786900" y="173650"/>
            <a:ext cx="2160000" cy="6120000"/>
            <a:chOff x="3492000" y="180000"/>
            <a:chExt cx="2160000" cy="6120000"/>
          </a:xfrm>
        </p:grpSpPr>
        <p:sp>
          <p:nvSpPr>
            <p:cNvPr id="99" name="Rectangle 98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3669313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135" name="Oval 13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4" name="Oval 13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2" name="Oval 13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Oval 129"/>
              <p:cNvSpPr/>
              <p:nvPr/>
            </p:nvSpPr>
            <p:spPr>
              <a:xfrm>
                <a:off x="4487180" y="3148413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3674605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Oval 127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6" name="Oval 125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4" name="Oval 123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Oval 121"/>
              <p:cNvSpPr/>
              <p:nvPr/>
            </p:nvSpPr>
            <p:spPr>
              <a:xfrm>
                <a:off x="4496705" y="514390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673499" y="342925"/>
              <a:ext cx="1800000" cy="1800000"/>
              <a:chOff x="3680355" y="342925"/>
              <a:chExt cx="1800000" cy="180000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3680355" y="342925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8" name="Oval 117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6" name="Oval 115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4" name="Oval 113"/>
              <p:cNvSpPr/>
              <p:nvPr/>
            </p:nvSpPr>
            <p:spPr>
              <a:xfrm>
                <a:off x="4490355" y="115292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533313" y="3202413"/>
              <a:ext cx="72000" cy="72000"/>
              <a:chOff x="5498524" y="3265689"/>
              <a:chExt cx="72000" cy="72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4538605" y="5197900"/>
              <a:ext cx="72000" cy="72000"/>
              <a:chOff x="5498524" y="3265689"/>
              <a:chExt cx="72000" cy="72000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4537499" y="1206925"/>
              <a:ext cx="72000" cy="72000"/>
              <a:chOff x="5498524" y="3265689"/>
              <a:chExt cx="72000" cy="720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793625" y="17365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669313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4487180" y="3148413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74605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4496705" y="514390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673499" y="342925"/>
              <a:ext cx="1800000" cy="1800000"/>
              <a:chOff x="3680355" y="342925"/>
              <a:chExt cx="1800000" cy="180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680355" y="342925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4490355" y="115292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33313" y="3202413"/>
              <a:ext cx="72000" cy="72000"/>
              <a:chOff x="5498524" y="3265689"/>
              <a:chExt cx="72000" cy="72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4538605" y="5197900"/>
              <a:ext cx="72000" cy="72000"/>
              <a:chOff x="5498524" y="3265689"/>
              <a:chExt cx="72000" cy="720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37499" y="1206925"/>
              <a:ext cx="72000" cy="72000"/>
              <a:chOff x="5498524" y="3265689"/>
              <a:chExt cx="72000" cy="7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0" name="Picture 6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472727" y="2438063"/>
            <a:ext cx="1260000" cy="660400"/>
          </a:xfrm>
          <a:prstGeom prst="rect">
            <a:avLst/>
          </a:prstGeom>
        </p:spPr>
      </p:pic>
      <p:grpSp>
        <p:nvGrpSpPr>
          <p:cNvPr id="87" name="Group 19"/>
          <p:cNvGrpSpPr>
            <a:grpSpLocks/>
          </p:cNvGrpSpPr>
          <p:nvPr/>
        </p:nvGrpSpPr>
        <p:grpSpPr bwMode="auto">
          <a:xfrm>
            <a:off x="3779838" y="2511425"/>
            <a:ext cx="360362" cy="576263"/>
            <a:chOff x="1791" y="1298"/>
            <a:chExt cx="227" cy="363"/>
          </a:xfrm>
        </p:grpSpPr>
        <p:sp>
          <p:nvSpPr>
            <p:cNvPr id="88" name="Line 20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" name="Text Box 10"/>
          <p:cNvSpPr txBox="1">
            <a:spLocks noChangeArrowheads="1"/>
          </p:cNvSpPr>
          <p:nvPr/>
        </p:nvSpPr>
        <p:spPr bwMode="auto">
          <a:xfrm>
            <a:off x="2967038" y="11636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8" name="Text Box 11"/>
          <p:cNvSpPr txBox="1">
            <a:spLocks noChangeArrowheads="1"/>
          </p:cNvSpPr>
          <p:nvPr/>
        </p:nvSpPr>
        <p:spPr bwMode="auto">
          <a:xfrm>
            <a:off x="2955925" y="31353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r>
              <a:rPr lang="hr-HR" dirty="0">
                <a:solidFill>
                  <a:schemeClr val="bg1"/>
                </a:solidFill>
              </a:rPr>
              <a:t>,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9948" y="2652713"/>
            <a:ext cx="576263" cy="1023937"/>
            <a:chOff x="-1483302" y="2652713"/>
            <a:chExt cx="576263" cy="1023937"/>
          </a:xfrm>
        </p:grpSpPr>
        <p:sp>
          <p:nvSpPr>
            <p:cNvPr id="139" name="Text Box 26"/>
            <p:cNvSpPr txBox="1">
              <a:spLocks noChangeArrowheads="1"/>
            </p:cNvSpPr>
            <p:nvPr/>
          </p:nvSpPr>
          <p:spPr bwMode="auto">
            <a:xfrm>
              <a:off x="-1483302" y="2652713"/>
              <a:ext cx="576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 smtClean="0">
                  <a:solidFill>
                    <a:schemeClr val="bg1"/>
                  </a:solidFill>
                </a:rPr>
                <a:t> M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grpSp>
          <p:nvGrpSpPr>
            <p:cNvPr id="140" name="Group 27"/>
            <p:cNvGrpSpPr>
              <a:grpSpLocks/>
            </p:cNvGrpSpPr>
            <p:nvPr/>
          </p:nvGrpSpPr>
          <p:grpSpPr bwMode="auto">
            <a:xfrm>
              <a:off x="-1327727" y="3100388"/>
              <a:ext cx="360363" cy="576262"/>
              <a:chOff x="1791" y="1298"/>
              <a:chExt cx="227" cy="363"/>
            </a:xfrm>
          </p:grpSpPr>
          <p:sp>
            <p:nvSpPr>
              <p:cNvPr id="141" name="Line 28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29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" name="Text Box 11"/>
          <p:cNvSpPr txBox="1">
            <a:spLocks noChangeArrowheads="1"/>
          </p:cNvSpPr>
          <p:nvPr/>
        </p:nvSpPr>
        <p:spPr bwMode="auto">
          <a:xfrm>
            <a:off x="3298825" y="31353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44" name="Picture 14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93725" y="2815275"/>
            <a:ext cx="1260000" cy="660400"/>
          </a:xfrm>
          <a:prstGeom prst="rect">
            <a:avLst/>
          </a:prstGeom>
        </p:spPr>
      </p:pic>
      <p:sp>
        <p:nvSpPr>
          <p:cNvPr id="145" name="Text Box 23"/>
          <p:cNvSpPr txBox="1">
            <a:spLocks noChangeArrowheads="1"/>
          </p:cNvSpPr>
          <p:nvPr/>
        </p:nvSpPr>
        <p:spPr bwMode="auto">
          <a:xfrm>
            <a:off x="6870838" y="5519738"/>
            <a:ext cx="43742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46" name="Text Box 23"/>
          <p:cNvSpPr txBox="1">
            <a:spLocks noChangeArrowheads="1"/>
          </p:cNvSpPr>
          <p:nvPr/>
        </p:nvSpPr>
        <p:spPr bwMode="auto">
          <a:xfrm>
            <a:off x="6442213" y="5519738"/>
            <a:ext cx="3695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47" name="Text Box 23"/>
          <p:cNvSpPr txBox="1">
            <a:spLocks noChangeArrowheads="1"/>
          </p:cNvSpPr>
          <p:nvPr/>
        </p:nvSpPr>
        <p:spPr bwMode="auto">
          <a:xfrm>
            <a:off x="5911128" y="551973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48" name="Picture 147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60770" y="226040"/>
            <a:ext cx="1260000" cy="660400"/>
          </a:xfrm>
          <a:prstGeom prst="rect">
            <a:avLst/>
          </a:prstGeom>
        </p:spPr>
      </p:pic>
      <p:pic>
        <p:nvPicPr>
          <p:cNvPr id="149" name="Picture 14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203920" y="521315"/>
            <a:ext cx="1260000" cy="660400"/>
          </a:xfrm>
          <a:prstGeom prst="rect">
            <a:avLst/>
          </a:prstGeom>
        </p:spPr>
      </p:pic>
      <p:pic>
        <p:nvPicPr>
          <p:cNvPr id="150" name="Picture 14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14576" y="4591665"/>
            <a:ext cx="1260000" cy="660400"/>
          </a:xfrm>
          <a:prstGeom prst="rect">
            <a:avLst/>
          </a:prstGeom>
        </p:spPr>
      </p:pic>
      <p:pic>
        <p:nvPicPr>
          <p:cNvPr id="152" name="Picture 151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191508" y="2914433"/>
            <a:ext cx="1260000" cy="660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81648" y="5296024"/>
            <a:ext cx="3132000" cy="681164"/>
            <a:chOff x="5877743" y="5296024"/>
            <a:chExt cx="3161027" cy="681164"/>
          </a:xfrm>
        </p:grpSpPr>
        <p:sp>
          <p:nvSpPr>
            <p:cNvPr id="157" name="TextBox 156"/>
            <p:cNvSpPr txBox="1"/>
            <p:nvPr/>
          </p:nvSpPr>
          <p:spPr>
            <a:xfrm>
              <a:off x="8514295" y="529602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877743" y="5545188"/>
              <a:ext cx="3161027" cy="432000"/>
              <a:chOff x="5877743" y="5545188"/>
              <a:chExt cx="3161027" cy="4320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7180013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613614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8049022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8484430" y="5545188"/>
                <a:ext cx="55434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743618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304908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5877743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5" name="Oval 22"/>
          <p:cNvSpPr>
            <a:spLocks noChangeArrowheads="1"/>
          </p:cNvSpPr>
          <p:nvPr/>
        </p:nvSpPr>
        <p:spPr bwMode="auto">
          <a:xfrm>
            <a:off x="5923153" y="5475288"/>
            <a:ext cx="26964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51" name="Group 150"/>
          <p:cNvGrpSpPr/>
          <p:nvPr/>
        </p:nvGrpSpPr>
        <p:grpSpPr>
          <a:xfrm>
            <a:off x="5983200" y="2178174"/>
            <a:ext cx="3132000" cy="681164"/>
            <a:chOff x="5877743" y="5296024"/>
            <a:chExt cx="3161027" cy="681164"/>
          </a:xfrm>
        </p:grpSpPr>
        <p:sp>
          <p:nvSpPr>
            <p:cNvPr id="153" name="TextBox 152"/>
            <p:cNvSpPr txBox="1"/>
            <p:nvPr/>
          </p:nvSpPr>
          <p:spPr>
            <a:xfrm>
              <a:off x="8514295" y="529602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5877743" y="5545188"/>
              <a:ext cx="3161027" cy="432000"/>
              <a:chOff x="5877743" y="5545188"/>
              <a:chExt cx="3161027" cy="43200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7180013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613614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049022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8484430" y="5545188"/>
                <a:ext cx="55434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6743618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6304908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5877743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14</a:t>
            </a:fld>
            <a:endParaRPr lang="en-US"/>
          </a:p>
        </p:txBody>
      </p:sp>
      <p:pic>
        <p:nvPicPr>
          <p:cNvPr id="170" name="Picture 169" descr="OAALogo_Vector_Low_Res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4172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 build="allAtOnce"/>
      <p:bldP spid="82" grpId="0"/>
      <p:bldP spid="90" grpId="0" animBg="1"/>
      <p:bldP spid="137" grpId="0"/>
      <p:bldP spid="138" grpId="0" build="allAtOnce"/>
      <p:bldP spid="143" grpId="0" build="allAtOnce"/>
      <p:bldP spid="145" grpId="0"/>
      <p:bldP spid="146" grpId="0"/>
      <p:bldP spid="147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/>
          <p:cNvGrpSpPr/>
          <p:nvPr/>
        </p:nvGrpSpPr>
        <p:grpSpPr>
          <a:xfrm>
            <a:off x="3793625" y="180000"/>
            <a:ext cx="2160000" cy="6120000"/>
            <a:chOff x="3492000" y="180000"/>
            <a:chExt cx="2160000" cy="6120000"/>
          </a:xfrm>
        </p:grpSpPr>
        <p:sp>
          <p:nvSpPr>
            <p:cNvPr id="153" name="Rectangle 152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155" name="Group 154"/>
            <p:cNvGrpSpPr/>
            <p:nvPr/>
          </p:nvGrpSpPr>
          <p:grpSpPr>
            <a:xfrm>
              <a:off x="3674906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193" name="Group 192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195" name="Group 194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197" name="Oval 196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6" name="Oval 195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4" name="Oval 193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" name="Oval 191"/>
              <p:cNvSpPr/>
              <p:nvPr/>
            </p:nvSpPr>
            <p:spPr>
              <a:xfrm>
                <a:off x="4397180" y="305841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3673761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185" name="Group 184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189" name="Oval 188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Oval 189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8" name="Oval 187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6" name="Oval 185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4" name="Oval 183"/>
              <p:cNvSpPr/>
              <p:nvPr/>
            </p:nvSpPr>
            <p:spPr>
              <a:xfrm>
                <a:off x="4406705" y="505390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3675066" y="342925"/>
              <a:ext cx="1800000" cy="1800000"/>
              <a:chOff x="4414220" y="669222"/>
              <a:chExt cx="1440000" cy="1440000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4414220" y="669222"/>
                <a:ext cx="1440000" cy="1440000"/>
                <a:chOff x="4662615" y="669222"/>
                <a:chExt cx="1440000" cy="1440000"/>
              </a:xfrm>
            </p:grpSpPr>
            <p:grpSp>
              <p:nvGrpSpPr>
                <p:cNvPr id="177" name="Group 176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179" name="Group 178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181" name="Oval 180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Oval 181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0" name="Oval 179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8" name="Oval 177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6" name="Oval 175"/>
              <p:cNvSpPr/>
              <p:nvPr/>
            </p:nvSpPr>
            <p:spPr>
              <a:xfrm>
                <a:off x="4990220" y="1245222"/>
                <a:ext cx="288000" cy="288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4538906" y="3202413"/>
              <a:ext cx="72000" cy="72000"/>
              <a:chOff x="5498524" y="3265689"/>
              <a:chExt cx="72000" cy="72000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4539066" y="1206925"/>
              <a:ext cx="72000" cy="72000"/>
              <a:chOff x="5498524" y="3265689"/>
              <a:chExt cx="72000" cy="72000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4537761" y="5197900"/>
              <a:ext cx="72000" cy="72000"/>
              <a:chOff x="5498524" y="3265689"/>
              <a:chExt cx="72000" cy="72000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9" name="Picture 23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438661" y="4585131"/>
            <a:ext cx="1260000" cy="484914"/>
          </a:xfrm>
          <a:prstGeom prst="rect">
            <a:avLst/>
          </a:prstGeom>
        </p:spPr>
      </p:pic>
      <p:grpSp>
        <p:nvGrpSpPr>
          <p:cNvPr id="199" name="Group 198"/>
          <p:cNvGrpSpPr/>
          <p:nvPr/>
        </p:nvGrpSpPr>
        <p:grpSpPr>
          <a:xfrm>
            <a:off x="793250" y="180000"/>
            <a:ext cx="2160000" cy="6120000"/>
            <a:chOff x="3492000" y="180000"/>
            <a:chExt cx="2160000" cy="6120000"/>
          </a:xfrm>
        </p:grpSpPr>
        <p:sp>
          <p:nvSpPr>
            <p:cNvPr id="200" name="Rectangle 199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202" name="Group 201"/>
            <p:cNvGrpSpPr/>
            <p:nvPr/>
          </p:nvGrpSpPr>
          <p:grpSpPr>
            <a:xfrm>
              <a:off x="3674906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32" name="Group 23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234" name="Group 23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236" name="Oval 23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" name="Oval 23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5" name="Oval 23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3" name="Oval 23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1" name="Oval 230"/>
              <p:cNvSpPr/>
              <p:nvPr/>
            </p:nvSpPr>
            <p:spPr>
              <a:xfrm>
                <a:off x="4397180" y="305841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3673761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222" name="Group 221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24" name="Group 223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226" name="Group 225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228" name="Oval 227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Oval 228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27" name="Oval 226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5" name="Oval 224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3" name="Oval 222"/>
              <p:cNvSpPr/>
              <p:nvPr/>
            </p:nvSpPr>
            <p:spPr>
              <a:xfrm>
                <a:off x="4406705" y="505390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3675066" y="342925"/>
              <a:ext cx="1800000" cy="1800000"/>
              <a:chOff x="4414220" y="669222"/>
              <a:chExt cx="1440000" cy="1440000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4414220" y="669222"/>
                <a:ext cx="1440000" cy="1440000"/>
                <a:chOff x="4662615" y="669222"/>
                <a:chExt cx="1440000" cy="1440000"/>
              </a:xfrm>
            </p:grpSpPr>
            <p:grpSp>
              <p:nvGrpSpPr>
                <p:cNvPr id="216" name="Group 215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218" name="Group 217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220" name="Oval 219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" name="Oval 220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9" name="Oval 218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7" name="Oval 216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5" name="Oval 214"/>
              <p:cNvSpPr/>
              <p:nvPr/>
            </p:nvSpPr>
            <p:spPr>
              <a:xfrm>
                <a:off x="4990220" y="1245222"/>
                <a:ext cx="288000" cy="288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4538906" y="3202413"/>
              <a:ext cx="72000" cy="72000"/>
              <a:chOff x="5498524" y="3265689"/>
              <a:chExt cx="72000" cy="72000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/>
            <p:cNvGrpSpPr/>
            <p:nvPr/>
          </p:nvGrpSpPr>
          <p:grpSpPr>
            <a:xfrm>
              <a:off x="4539066" y="1206925"/>
              <a:ext cx="72000" cy="72000"/>
              <a:chOff x="5498524" y="3265689"/>
              <a:chExt cx="72000" cy="72000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/>
            <p:cNvGrpSpPr/>
            <p:nvPr/>
          </p:nvGrpSpPr>
          <p:grpSpPr>
            <a:xfrm>
              <a:off x="4537761" y="5197900"/>
              <a:ext cx="72000" cy="72000"/>
              <a:chOff x="5498524" y="3265689"/>
              <a:chExt cx="72000" cy="72000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6032501" y="60024"/>
            <a:ext cx="327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Team - Simultaneous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5929312" y="2397125"/>
            <a:ext cx="342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10  9   9   8   8 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M  44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6943725" y="1852613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b="1" dirty="0">
                <a:solidFill>
                  <a:schemeClr val="bg1"/>
                </a:solidFill>
              </a:rPr>
              <a:t>Result =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6146800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8413750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6445175" y="4437063"/>
            <a:ext cx="25923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7324573" y="55197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7" name="Text Box 24"/>
          <p:cNvSpPr txBox="1">
            <a:spLocks noChangeArrowheads="1"/>
          </p:cNvSpPr>
          <p:nvPr/>
        </p:nvSpPr>
        <p:spPr bwMode="auto">
          <a:xfrm>
            <a:off x="7744828" y="5519738"/>
            <a:ext cx="4178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8114573" y="5517506"/>
            <a:ext cx="51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8479988" y="5517506"/>
            <a:ext cx="668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>
                <a:solidFill>
                  <a:schemeClr val="bg1"/>
                </a:solidFill>
              </a:rPr>
              <a:t> </a:t>
            </a:r>
            <a:r>
              <a:rPr lang="hr-HR" smtClean="0">
                <a:solidFill>
                  <a:schemeClr val="bg1"/>
                </a:solidFill>
              </a:rPr>
              <a:t>34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86358" y="1011238"/>
            <a:ext cx="5437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63897" y="2989263"/>
            <a:ext cx="58864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63897" y="5037138"/>
            <a:ext cx="58864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0" name="Oval 31"/>
          <p:cNvSpPr>
            <a:spLocks noChangeArrowheads="1"/>
          </p:cNvSpPr>
          <p:nvPr/>
        </p:nvSpPr>
        <p:spPr bwMode="auto">
          <a:xfrm>
            <a:off x="7578725" y="2971800"/>
            <a:ext cx="935038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7" name="Text Box 10"/>
          <p:cNvSpPr txBox="1">
            <a:spLocks noChangeArrowheads="1"/>
          </p:cNvSpPr>
          <p:nvPr/>
        </p:nvSpPr>
        <p:spPr bwMode="auto">
          <a:xfrm>
            <a:off x="2967038" y="11636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8" name="Text Box 11"/>
          <p:cNvSpPr txBox="1">
            <a:spLocks noChangeArrowheads="1"/>
          </p:cNvSpPr>
          <p:nvPr/>
        </p:nvSpPr>
        <p:spPr bwMode="auto">
          <a:xfrm>
            <a:off x="2955925" y="515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r>
              <a:rPr lang="hr-HR" dirty="0">
                <a:solidFill>
                  <a:schemeClr val="bg1"/>
                </a:solidFill>
              </a:rPr>
              <a:t>,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9948" y="4668838"/>
            <a:ext cx="576263" cy="1023937"/>
            <a:chOff x="-1483302" y="2652713"/>
            <a:chExt cx="576263" cy="1023937"/>
          </a:xfrm>
        </p:grpSpPr>
        <p:sp>
          <p:nvSpPr>
            <p:cNvPr id="139" name="Text Box 26"/>
            <p:cNvSpPr txBox="1">
              <a:spLocks noChangeArrowheads="1"/>
            </p:cNvSpPr>
            <p:nvPr/>
          </p:nvSpPr>
          <p:spPr bwMode="auto">
            <a:xfrm>
              <a:off x="-1483302" y="2652713"/>
              <a:ext cx="576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 smtClean="0">
                  <a:solidFill>
                    <a:schemeClr val="bg1"/>
                  </a:solidFill>
                </a:rPr>
                <a:t> M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grpSp>
          <p:nvGrpSpPr>
            <p:cNvPr id="140" name="Group 27"/>
            <p:cNvGrpSpPr>
              <a:grpSpLocks/>
            </p:cNvGrpSpPr>
            <p:nvPr/>
          </p:nvGrpSpPr>
          <p:grpSpPr bwMode="auto">
            <a:xfrm>
              <a:off x="-1327727" y="3100388"/>
              <a:ext cx="360363" cy="576262"/>
              <a:chOff x="1791" y="1298"/>
              <a:chExt cx="227" cy="363"/>
            </a:xfrm>
          </p:grpSpPr>
          <p:sp>
            <p:nvSpPr>
              <p:cNvPr id="141" name="Line 28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29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" name="Text Box 11"/>
          <p:cNvSpPr txBox="1">
            <a:spLocks noChangeArrowheads="1"/>
          </p:cNvSpPr>
          <p:nvPr/>
        </p:nvSpPr>
        <p:spPr bwMode="auto">
          <a:xfrm>
            <a:off x="3298825" y="515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45" name="Text Box 23"/>
          <p:cNvSpPr txBox="1">
            <a:spLocks noChangeArrowheads="1"/>
          </p:cNvSpPr>
          <p:nvPr/>
        </p:nvSpPr>
        <p:spPr bwMode="auto">
          <a:xfrm>
            <a:off x="6870838" y="5519738"/>
            <a:ext cx="43742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46" name="Text Box 23"/>
          <p:cNvSpPr txBox="1">
            <a:spLocks noChangeArrowheads="1"/>
          </p:cNvSpPr>
          <p:nvPr/>
        </p:nvSpPr>
        <p:spPr bwMode="auto">
          <a:xfrm>
            <a:off x="6442213" y="5519738"/>
            <a:ext cx="3695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47" name="Text Box 23"/>
          <p:cNvSpPr txBox="1">
            <a:spLocks noChangeArrowheads="1"/>
          </p:cNvSpPr>
          <p:nvPr/>
        </p:nvSpPr>
        <p:spPr bwMode="auto">
          <a:xfrm>
            <a:off x="5911128" y="551973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81648" y="5296024"/>
            <a:ext cx="3132000" cy="681164"/>
            <a:chOff x="5877743" y="5296024"/>
            <a:chExt cx="3161027" cy="681164"/>
          </a:xfrm>
        </p:grpSpPr>
        <p:sp>
          <p:nvSpPr>
            <p:cNvPr id="157" name="TextBox 156"/>
            <p:cNvSpPr txBox="1"/>
            <p:nvPr/>
          </p:nvSpPr>
          <p:spPr>
            <a:xfrm>
              <a:off x="8514295" y="529602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877743" y="5545188"/>
              <a:ext cx="3161027" cy="432000"/>
              <a:chOff x="5877743" y="5545188"/>
              <a:chExt cx="3161027" cy="4320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7180013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613614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8049022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8484430" y="5545188"/>
                <a:ext cx="55434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743618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304908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5877743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5" name="Oval 22"/>
          <p:cNvSpPr>
            <a:spLocks noChangeArrowheads="1"/>
          </p:cNvSpPr>
          <p:nvPr/>
        </p:nvSpPr>
        <p:spPr bwMode="auto">
          <a:xfrm>
            <a:off x="5923153" y="5475288"/>
            <a:ext cx="26964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15141" y="994300"/>
            <a:ext cx="1260000" cy="484915"/>
          </a:xfrm>
          <a:prstGeom prst="rect">
            <a:avLst/>
          </a:prstGeom>
        </p:spPr>
      </p:pic>
      <p:pic>
        <p:nvPicPr>
          <p:cNvPr id="238" name="Picture 237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67541" y="2464325"/>
            <a:ext cx="1260000" cy="484915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51386" y="1225981"/>
            <a:ext cx="1260000" cy="484914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746500" y="5029200"/>
            <a:ext cx="1260000" cy="484915"/>
          </a:xfrm>
          <a:prstGeom prst="rect">
            <a:avLst/>
          </a:prstGeom>
        </p:spPr>
      </p:pic>
      <p:pic>
        <p:nvPicPr>
          <p:cNvPr id="240" name="Picture 23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04016" y="4796267"/>
            <a:ext cx="1260000" cy="484915"/>
          </a:xfrm>
          <a:prstGeom prst="rect">
            <a:avLst/>
          </a:prstGeom>
        </p:spPr>
      </p:pic>
      <p:grpSp>
        <p:nvGrpSpPr>
          <p:cNvPr id="87" name="Group 19"/>
          <p:cNvGrpSpPr>
            <a:grpSpLocks/>
          </p:cNvGrpSpPr>
          <p:nvPr/>
        </p:nvGrpSpPr>
        <p:grpSpPr bwMode="auto">
          <a:xfrm>
            <a:off x="3779838" y="4527550"/>
            <a:ext cx="360362" cy="576263"/>
            <a:chOff x="1791" y="1298"/>
            <a:chExt cx="227" cy="363"/>
          </a:xfrm>
        </p:grpSpPr>
        <p:sp>
          <p:nvSpPr>
            <p:cNvPr id="88" name="Line 20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1" name="TextBox 240"/>
          <p:cNvSpPr txBox="1"/>
          <p:nvPr/>
        </p:nvSpPr>
        <p:spPr>
          <a:xfrm>
            <a:off x="5972175" y="1191049"/>
            <a:ext cx="3206827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One arrow shot out of time</a:t>
            </a:r>
            <a:endParaRPr lang="en-US" sz="2000" dirty="0">
              <a:latin typeface="Arial"/>
              <a:cs typeface="Arial"/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5983733" y="5108575"/>
            <a:ext cx="576262" cy="665325"/>
            <a:chOff x="6500813" y="5108575"/>
            <a:chExt cx="576262" cy="665325"/>
          </a:xfrm>
        </p:grpSpPr>
        <p:sp>
          <p:nvSpPr>
            <p:cNvPr id="243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983200" y="2178174"/>
            <a:ext cx="3132000" cy="681164"/>
            <a:chOff x="5877743" y="5296024"/>
            <a:chExt cx="3161027" cy="681164"/>
          </a:xfrm>
        </p:grpSpPr>
        <p:sp>
          <p:nvSpPr>
            <p:cNvPr id="133" name="TextBox 132"/>
            <p:cNvSpPr txBox="1"/>
            <p:nvPr/>
          </p:nvSpPr>
          <p:spPr>
            <a:xfrm>
              <a:off x="8514295" y="529602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5877743" y="5545188"/>
              <a:ext cx="3161027" cy="432000"/>
              <a:chOff x="5877743" y="5545188"/>
              <a:chExt cx="3161027" cy="432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180013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613614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8049022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8484430" y="5545188"/>
                <a:ext cx="55434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743618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304908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877743" y="5545188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15</a:t>
            </a:fld>
            <a:endParaRPr lang="en-US"/>
          </a:p>
        </p:txBody>
      </p:sp>
      <p:pic>
        <p:nvPicPr>
          <p:cNvPr id="245" name="Picture 244" descr="OAALogo_Vector_Low_Re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8863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79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 Hor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 build="allAtOnce"/>
      <p:bldP spid="82" grpId="0"/>
      <p:bldP spid="90" grpId="0" animBg="1"/>
      <p:bldP spid="137" grpId="0"/>
      <p:bldP spid="138" grpId="0" build="allAtOnce"/>
      <p:bldP spid="143" grpId="0" build="allAtOnce"/>
      <p:bldP spid="145" grpId="0"/>
      <p:bldP spid="146" grpId="0"/>
      <p:bldP spid="147" grpId="0"/>
      <p:bldP spid="75" grpId="0" animBg="1"/>
      <p:bldP spid="2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76096" y="1604066"/>
            <a:ext cx="8213275" cy="3600000"/>
            <a:chOff x="460221" y="1604066"/>
            <a:chExt cx="8213275" cy="3600000"/>
          </a:xfrm>
        </p:grpSpPr>
        <p:grpSp>
          <p:nvGrpSpPr>
            <p:cNvPr id="7" name="Group 6"/>
            <p:cNvGrpSpPr/>
            <p:nvPr/>
          </p:nvGrpSpPr>
          <p:grpSpPr>
            <a:xfrm>
              <a:off x="460221" y="1604066"/>
              <a:ext cx="3600000" cy="3600000"/>
              <a:chOff x="5111250" y="1053125"/>
              <a:chExt cx="3600000" cy="3600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111250" y="1053125"/>
                <a:ext cx="3600000" cy="36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428518" y="4358330"/>
                <a:ext cx="235553" cy="245189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5201250" y="1143125"/>
                <a:ext cx="3420000" cy="3420000"/>
                <a:chOff x="3490810" y="4187460"/>
                <a:chExt cx="2160000" cy="21600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3490810" y="4187460"/>
                  <a:ext cx="2160000" cy="2160000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670810" y="4367460"/>
                  <a:ext cx="1800000" cy="1800000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850810" y="4547460"/>
                  <a:ext cx="1440000" cy="14400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030810" y="4727460"/>
                  <a:ext cx="1080000" cy="10800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210810" y="4907460"/>
                  <a:ext cx="720000" cy="72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390810" y="5087460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480810" y="5177460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4534810" y="5231460"/>
                  <a:ext cx="72000" cy="72000"/>
                  <a:chOff x="5498524" y="3265689"/>
                  <a:chExt cx="72000" cy="72000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5498524" y="3301688"/>
                    <a:ext cx="72000" cy="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16200000" flipV="1">
                    <a:off x="5498524" y="3301688"/>
                    <a:ext cx="72000" cy="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1" name="Group 20"/>
            <p:cNvGrpSpPr/>
            <p:nvPr/>
          </p:nvGrpSpPr>
          <p:grpSpPr>
            <a:xfrm>
              <a:off x="5073496" y="1604066"/>
              <a:ext cx="3600000" cy="3600000"/>
              <a:chOff x="5111250" y="1053125"/>
              <a:chExt cx="3600000" cy="3600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111250" y="1053125"/>
                <a:ext cx="3600000" cy="36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428518" y="4358330"/>
                <a:ext cx="235553" cy="245189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5201250" y="1143125"/>
                <a:ext cx="3420000" cy="3420000"/>
                <a:chOff x="3490810" y="4187460"/>
                <a:chExt cx="2160000" cy="21600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3490810" y="4187460"/>
                  <a:ext cx="2160000" cy="2160000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670810" y="4367460"/>
                  <a:ext cx="1800000" cy="1800000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850810" y="4547460"/>
                  <a:ext cx="1440000" cy="14400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030810" y="4727460"/>
                  <a:ext cx="1080000" cy="10800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4210810" y="4907460"/>
                  <a:ext cx="720000" cy="72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390810" y="5087460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480810" y="5177460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4534810" y="5231460"/>
                  <a:ext cx="72000" cy="72000"/>
                  <a:chOff x="5498524" y="3265689"/>
                  <a:chExt cx="72000" cy="72000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flipV="1">
                    <a:off x="5498524" y="3301688"/>
                    <a:ext cx="72000" cy="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V="1">
                    <a:off x="5498524" y="3301688"/>
                    <a:ext cx="72000" cy="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511175" y="1765300"/>
            <a:ext cx="8140700" cy="2108200"/>
          </a:xfrm>
          <a:effectLst>
            <a:outerShdw blurRad="50800" dist="38100" dir="2700000" algn="tl" rotWithShape="0">
              <a:srgbClr val="000000"/>
            </a:outerShdw>
          </a:effectLst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rgbClr val="FFFF00"/>
                </a:solidFill>
                <a:cs typeface="Arial"/>
              </a:rPr>
              <a:t>OUTDOOR SCORING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Compound </a:t>
            </a:r>
            <a:r>
              <a:rPr lang="en-US" sz="4000" dirty="0">
                <a:solidFill>
                  <a:srgbClr val="FFFF00"/>
                </a:solidFill>
              </a:rPr>
              <a:t>Team -Simultaneous Shooting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16</a:t>
            </a:fld>
            <a:endParaRPr lang="en-US"/>
          </a:p>
        </p:txBody>
      </p:sp>
      <p:pic>
        <p:nvPicPr>
          <p:cNvPr id="36" name="Picture 35" descr="OAALogo_Vector_Low_R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91234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0293" y="1385659"/>
            <a:ext cx="3600000" cy="3600000"/>
            <a:chOff x="5111250" y="1053125"/>
            <a:chExt cx="3600000" cy="3600000"/>
          </a:xfrm>
        </p:grpSpPr>
        <p:sp>
          <p:nvSpPr>
            <p:cNvPr id="7" name="Rectangle 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6" name="Group 125"/>
          <p:cNvGrpSpPr/>
          <p:nvPr/>
        </p:nvGrpSpPr>
        <p:grpSpPr>
          <a:xfrm>
            <a:off x="460221" y="1381816"/>
            <a:ext cx="3600000" cy="3600000"/>
            <a:chOff x="5111250" y="1053125"/>
            <a:chExt cx="3600000" cy="3600000"/>
          </a:xfrm>
        </p:grpSpPr>
        <p:sp>
          <p:nvSpPr>
            <p:cNvPr id="127" name="Rectangle 12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129" name="Group 128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76" y="2321540"/>
            <a:ext cx="1848295" cy="660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398" y="2162405"/>
            <a:ext cx="1848295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20" y="2146915"/>
            <a:ext cx="1901675" cy="660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243" y="3195184"/>
            <a:ext cx="1901675" cy="66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451" y="3242290"/>
            <a:ext cx="1817820" cy="660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6383" y="2565183"/>
            <a:ext cx="1817820" cy="660400"/>
          </a:xfrm>
          <a:prstGeom prst="rect">
            <a:avLst/>
          </a:prstGeom>
        </p:spPr>
      </p:pic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668456" y="5171075"/>
            <a:ext cx="3490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300" dirty="0" smtClean="0">
                <a:solidFill>
                  <a:schemeClr val="bg1"/>
                </a:solidFill>
              </a:rPr>
              <a:t>10   9   9   9    8   8    53</a:t>
            </a:r>
            <a:endParaRPr lang="hr-HR" sz="2300" dirty="0">
              <a:solidFill>
                <a:schemeClr val="bg1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972761" y="5575962"/>
            <a:ext cx="2592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</a:t>
            </a: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  or  </a:t>
            </a: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N</a:t>
            </a:r>
          </a:p>
        </p:txBody>
      </p:sp>
      <p:sp>
        <p:nvSpPr>
          <p:cNvPr id="58" name="Text Box 69"/>
          <p:cNvSpPr txBox="1">
            <a:spLocks noChangeArrowheads="1"/>
          </p:cNvSpPr>
          <p:nvPr/>
        </p:nvSpPr>
        <p:spPr bwMode="auto">
          <a:xfrm>
            <a:off x="3182907" y="5269989"/>
            <a:ext cx="93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80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930966" y="5649280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1639085" y="916869"/>
            <a:ext cx="598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2096898" y="92133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2604234" y="92133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6054347" y="934513"/>
            <a:ext cx="6190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648212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95000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5787716" y="4924166"/>
            <a:ext cx="2063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5294652" y="5810198"/>
            <a:ext cx="59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5852862" y="5810198"/>
            <a:ext cx="363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297532" y="5810198"/>
            <a:ext cx="416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6729213" y="5810198"/>
            <a:ext cx="423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7165573" y="5810198"/>
            <a:ext cx="437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7616013" y="5810198"/>
            <a:ext cx="441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8092232" y="5810198"/>
            <a:ext cx="539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53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174" y="60024"/>
            <a:ext cx="7795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OUTDOOR SCORING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(Simultaneous Shooting)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58218" y="5584649"/>
            <a:ext cx="3323968" cy="681164"/>
            <a:chOff x="5462123" y="5584649"/>
            <a:chExt cx="3323968" cy="681164"/>
          </a:xfrm>
        </p:grpSpPr>
        <p:sp>
          <p:nvSpPr>
            <p:cNvPr id="77" name="TextBox 76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Oval 11"/>
          <p:cNvSpPr>
            <a:spLocks noChangeArrowheads="1"/>
          </p:cNvSpPr>
          <p:nvPr/>
        </p:nvSpPr>
        <p:spPr bwMode="auto">
          <a:xfrm>
            <a:off x="5339421" y="5767980"/>
            <a:ext cx="2695508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5" name="Group 94"/>
          <p:cNvGrpSpPr/>
          <p:nvPr/>
        </p:nvGrpSpPr>
        <p:grpSpPr>
          <a:xfrm>
            <a:off x="732243" y="4943299"/>
            <a:ext cx="3323968" cy="681164"/>
            <a:chOff x="5462123" y="5584649"/>
            <a:chExt cx="3323968" cy="681164"/>
          </a:xfrm>
        </p:grpSpPr>
        <p:sp>
          <p:nvSpPr>
            <p:cNvPr id="96" name="TextBox 95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17</a:t>
            </a:fld>
            <a:endParaRPr lang="en-US"/>
          </a:p>
        </p:txBody>
      </p:sp>
      <p:pic>
        <p:nvPicPr>
          <p:cNvPr id="86" name="Picture 85" descr="OAALogo_Vector_Low_Res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9566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59" grpId="0" animBg="1"/>
      <p:bldP spid="61" grpId="0"/>
      <p:bldP spid="62" grpId="0" build="allAtOnce"/>
      <p:bldP spid="63" grpId="0"/>
      <p:bldP spid="64" grpId="0"/>
      <p:bldP spid="65" grpId="0" build="allAtOnce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3625" y="1386500"/>
            <a:ext cx="3600000" cy="3600000"/>
            <a:chOff x="5111250" y="1053125"/>
            <a:chExt cx="3600000" cy="3600000"/>
          </a:xfrm>
        </p:grpSpPr>
        <p:sp>
          <p:nvSpPr>
            <p:cNvPr id="7" name="Rectangle 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6" name="Group 125"/>
          <p:cNvGrpSpPr/>
          <p:nvPr/>
        </p:nvGrpSpPr>
        <p:grpSpPr>
          <a:xfrm>
            <a:off x="469400" y="1380150"/>
            <a:ext cx="3600000" cy="3600000"/>
            <a:chOff x="5111250" y="1053125"/>
            <a:chExt cx="3600000" cy="3600000"/>
          </a:xfrm>
        </p:grpSpPr>
        <p:sp>
          <p:nvSpPr>
            <p:cNvPr id="127" name="Rectangle 12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129" name="Group 128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55" y="2538350"/>
            <a:ext cx="1848295" cy="660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02" y="2960173"/>
            <a:ext cx="1848295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9" y="2145249"/>
            <a:ext cx="1901675" cy="660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575" y="3196025"/>
            <a:ext cx="1901675" cy="66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880" y="3240624"/>
            <a:ext cx="1817820" cy="660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3305" y="2216773"/>
            <a:ext cx="1817820" cy="660400"/>
          </a:xfrm>
          <a:prstGeom prst="rect">
            <a:avLst/>
          </a:prstGeom>
        </p:spPr>
      </p:pic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666750" y="5170488"/>
            <a:ext cx="363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 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9   9   9   8   8    53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882000" y="5577413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</a:t>
            </a: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or</a:t>
            </a: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  N</a:t>
            </a:r>
          </a:p>
        </p:txBody>
      </p:sp>
      <p:sp>
        <p:nvSpPr>
          <p:cNvPr id="58" name="Text Box 69"/>
          <p:cNvSpPr txBox="1">
            <a:spLocks noChangeArrowheads="1"/>
          </p:cNvSpPr>
          <p:nvPr/>
        </p:nvSpPr>
        <p:spPr bwMode="auto">
          <a:xfrm>
            <a:off x="3149467" y="5295900"/>
            <a:ext cx="93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8000" b="1" dirty="0" smtClean="0">
                <a:solidFill>
                  <a:srgbClr val="FFFF00"/>
                </a:solidFill>
                <a:latin typeface="Times New Roman" charset="0"/>
              </a:rPr>
              <a:t>?</a:t>
            </a:r>
            <a:endParaRPr lang="hr-HR" sz="8000" b="1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2335431" y="5661119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304925" y="9488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1733962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2129662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2541238" y="9488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6405080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6657975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5775" y="530838"/>
            <a:ext cx="1209806" cy="2630410"/>
            <a:chOff x="607025" y="578463"/>
            <a:chExt cx="1209806" cy="2630410"/>
          </a:xfrm>
        </p:grpSpPr>
        <p:sp>
          <p:nvSpPr>
            <p:cNvPr id="65" name="Text Box 43"/>
            <p:cNvSpPr txBox="1">
              <a:spLocks noChangeArrowheads="1"/>
            </p:cNvSpPr>
            <p:nvPr/>
          </p:nvSpPr>
          <p:spPr bwMode="auto">
            <a:xfrm>
              <a:off x="1240569" y="578463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66" name="Group 44"/>
            <p:cNvGrpSpPr>
              <a:grpSpLocks/>
            </p:cNvGrpSpPr>
            <p:nvPr/>
          </p:nvGrpSpPr>
          <p:grpSpPr bwMode="auto">
            <a:xfrm>
              <a:off x="1345344" y="937237"/>
              <a:ext cx="360362" cy="576263"/>
              <a:chOff x="1791" y="1298"/>
              <a:chExt cx="227" cy="363"/>
            </a:xfrm>
          </p:grpSpPr>
          <p:sp>
            <p:nvSpPr>
              <p:cNvPr id="67" name="Line 45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56"/>
            <p:cNvGrpSpPr>
              <a:grpSpLocks/>
            </p:cNvGrpSpPr>
            <p:nvPr/>
          </p:nvGrpSpPr>
          <p:grpSpPr bwMode="auto">
            <a:xfrm>
              <a:off x="607025" y="2632610"/>
              <a:ext cx="360362" cy="576263"/>
              <a:chOff x="1791" y="1298"/>
              <a:chExt cx="227" cy="363"/>
            </a:xfrm>
          </p:grpSpPr>
          <p:sp>
            <p:nvSpPr>
              <p:cNvPr id="71" name="Line 57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8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5387012" y="5810198"/>
            <a:ext cx="492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5832925" y="5810198"/>
            <a:ext cx="390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6284810" y="5810198"/>
            <a:ext cx="431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6736696" y="5810198"/>
            <a:ext cx="438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7181715" y="5810198"/>
            <a:ext cx="43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7583090" y="5810198"/>
            <a:ext cx="532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8080687" y="5810198"/>
            <a:ext cx="542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43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5787716" y="4924166"/>
            <a:ext cx="2063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174" y="60024"/>
            <a:ext cx="7795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OUTDOOR SCORING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(Simultaneous Shooting)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5358218" y="5584649"/>
            <a:ext cx="3323968" cy="681164"/>
            <a:chOff x="5462123" y="5584649"/>
            <a:chExt cx="3323968" cy="681164"/>
          </a:xfrm>
        </p:grpSpPr>
        <p:sp>
          <p:nvSpPr>
            <p:cNvPr id="83" name="TextBox 82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0" name="Oval 11"/>
          <p:cNvSpPr>
            <a:spLocks noChangeArrowheads="1"/>
          </p:cNvSpPr>
          <p:nvPr/>
        </p:nvSpPr>
        <p:spPr bwMode="auto">
          <a:xfrm>
            <a:off x="5342304" y="5767980"/>
            <a:ext cx="26964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2" name="Group 91"/>
          <p:cNvGrpSpPr/>
          <p:nvPr/>
        </p:nvGrpSpPr>
        <p:grpSpPr>
          <a:xfrm>
            <a:off x="732243" y="4943299"/>
            <a:ext cx="3323968" cy="681164"/>
            <a:chOff x="5462123" y="5584649"/>
            <a:chExt cx="3323968" cy="681164"/>
          </a:xfrm>
        </p:grpSpPr>
        <p:sp>
          <p:nvSpPr>
            <p:cNvPr id="93" name="TextBox 92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18</a:t>
            </a:fld>
            <a:endParaRPr lang="en-US"/>
          </a:p>
        </p:txBody>
      </p:sp>
      <p:pic>
        <p:nvPicPr>
          <p:cNvPr id="102" name="Picture 101" descr="OAALogo_Vector_Low_Res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0902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59" grpId="0" animBg="1"/>
      <p:bldP spid="49" grpId="0"/>
      <p:bldP spid="51" grpId="0" build="allAtOnce"/>
      <p:bldP spid="60" grpId="0"/>
      <p:bldP spid="61" grpId="0"/>
      <p:bldP spid="62" grpId="0" build="allAtOnce"/>
      <p:bldP spid="63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/>
        </p:nvGrpSpPr>
        <p:grpSpPr>
          <a:xfrm>
            <a:off x="3595229" y="402250"/>
            <a:ext cx="1977395" cy="5580000"/>
            <a:chOff x="3492000" y="180000"/>
            <a:chExt cx="2160000" cy="6120000"/>
          </a:xfrm>
        </p:grpSpPr>
        <p:sp>
          <p:nvSpPr>
            <p:cNvPr id="133" name="Rectangle 132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3669313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165" name="Group 164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169" name="Oval 168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8" name="Oval 167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6" name="Oval 165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4" name="Oval 163"/>
              <p:cNvSpPr/>
              <p:nvPr/>
            </p:nvSpPr>
            <p:spPr>
              <a:xfrm>
                <a:off x="4487180" y="3148413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3674605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0" name="Oval 159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8" name="Oval 157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" name="Oval 155"/>
              <p:cNvSpPr/>
              <p:nvPr/>
            </p:nvSpPr>
            <p:spPr>
              <a:xfrm>
                <a:off x="4496705" y="514390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673499" y="342925"/>
              <a:ext cx="1800000" cy="1800000"/>
              <a:chOff x="3680355" y="342925"/>
              <a:chExt cx="1800000" cy="1800000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3680355" y="342925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2" name="Oval 15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0" name="Oval 14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8" name="Oval 147"/>
              <p:cNvSpPr/>
              <p:nvPr/>
            </p:nvSpPr>
            <p:spPr>
              <a:xfrm>
                <a:off x="4490355" y="115292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4533313" y="3202413"/>
              <a:ext cx="72000" cy="72000"/>
              <a:chOff x="5498524" y="3265689"/>
              <a:chExt cx="72000" cy="72000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4538605" y="5197900"/>
              <a:ext cx="72000" cy="72000"/>
              <a:chOff x="5498524" y="3265689"/>
              <a:chExt cx="72000" cy="72000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/>
            <p:nvPr/>
          </p:nvGrpSpPr>
          <p:grpSpPr>
            <a:xfrm>
              <a:off x="4537499" y="1206925"/>
              <a:ext cx="72000" cy="72000"/>
              <a:chOff x="5498524" y="3265689"/>
              <a:chExt cx="72000" cy="72000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1</a:t>
            </a:fld>
            <a:endParaRPr lang="en-US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98500" y="2130425"/>
            <a:ext cx="7772400" cy="1743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>
                <a:solidFill>
                  <a:srgbClr val="FFFF00"/>
                </a:solidFill>
                <a:effectLst>
                  <a:outerShdw dist="50800" dir="2700000" algn="tl" rotWithShape="0">
                    <a:srgbClr val="000000"/>
                  </a:outerShdw>
                </a:effectLst>
                <a:latin typeface="+mn-lt"/>
                <a:cs typeface="Arial"/>
              </a:rPr>
              <a:t>Indoor Scoring</a:t>
            </a:r>
            <a:br>
              <a:rPr lang="en-US" sz="5300" b="1" dirty="0" smtClean="0">
                <a:solidFill>
                  <a:srgbClr val="FFFF00"/>
                </a:solidFill>
                <a:effectLst>
                  <a:outerShdw dist="50800" dir="2700000" algn="tl" rotWithShape="0">
                    <a:srgbClr val="000000"/>
                  </a:outerShdw>
                </a:effectLst>
                <a:latin typeface="+mn-lt"/>
                <a:cs typeface="Arial"/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dist="50800" dir="2700000" algn="tl" rotWithShape="0">
                    <a:srgbClr val="000000"/>
                  </a:outerShdw>
                </a:effectLst>
                <a:latin typeface="+mn-lt"/>
                <a:cs typeface="Arial"/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dist="50800" dir="2700000" algn="tl" rotWithShape="0">
                    <a:srgbClr val="000000"/>
                  </a:outerShdw>
                </a:effectLst>
                <a:latin typeface="+mn-lt"/>
                <a:cs typeface="Arial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dist="50800" dir="2700000" algn="tl" rotWithShape="0">
                    <a:srgbClr val="000000"/>
                  </a:outerShdw>
                </a:effectLst>
                <a:latin typeface="+mn-lt"/>
                <a:cs typeface="Arial"/>
              </a:rPr>
              <a:t>Vertical 3 Spot - Individual</a:t>
            </a:r>
            <a:endParaRPr lang="en-US" sz="3600" b="1" dirty="0">
              <a:solidFill>
                <a:srgbClr val="FFFF00"/>
              </a:solidFill>
              <a:effectLst>
                <a:outerShdw dist="50800" dir="2700000" algn="tl" rotWithShape="0">
                  <a:srgbClr val="000000"/>
                </a:outerShdw>
              </a:effectLst>
              <a:latin typeface="+mn-lt"/>
              <a:cs typeface="Arial"/>
            </a:endParaRPr>
          </a:p>
        </p:txBody>
      </p:sp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>
          <a:xfrm>
            <a:off x="3984625" y="6291114"/>
            <a:ext cx="5035550" cy="365125"/>
          </a:xfrm>
        </p:spPr>
        <p:txBody>
          <a:bodyPr/>
          <a:lstStyle/>
          <a:p>
            <a:r>
              <a:rPr lang="en-CA" dirty="0" smtClean="0"/>
              <a:t>OAA</a:t>
            </a:r>
            <a:r>
              <a:rPr lang="en-CA" dirty="0" smtClean="0"/>
              <a:t>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pic>
        <p:nvPicPr>
          <p:cNvPr id="47" name="Picture 46" descr="OAALogo_Vector_Low_R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7840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3625" y="1386500"/>
            <a:ext cx="3600000" cy="3600000"/>
            <a:chOff x="5111250" y="1053125"/>
            <a:chExt cx="3600000" cy="3600000"/>
          </a:xfrm>
        </p:grpSpPr>
        <p:sp>
          <p:nvSpPr>
            <p:cNvPr id="7" name="Rectangle 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6" name="Group 125"/>
          <p:cNvGrpSpPr/>
          <p:nvPr/>
        </p:nvGrpSpPr>
        <p:grpSpPr>
          <a:xfrm>
            <a:off x="469400" y="1380150"/>
            <a:ext cx="3600000" cy="3600000"/>
            <a:chOff x="5111250" y="1053125"/>
            <a:chExt cx="3600000" cy="3600000"/>
          </a:xfrm>
        </p:grpSpPr>
        <p:sp>
          <p:nvSpPr>
            <p:cNvPr id="127" name="Rectangle 12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129" name="Group 128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80" y="2234750"/>
            <a:ext cx="1848295" cy="660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625" y="2992450"/>
            <a:ext cx="1848295" cy="660400"/>
          </a:xfrm>
          <a:prstGeom prst="rect">
            <a:avLst/>
          </a:prstGeom>
        </p:spPr>
      </p:pic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809626" y="5154613"/>
            <a:ext cx="3506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9   9   8   8   M   43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882000" y="5577413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</a:t>
            </a: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or</a:t>
            </a: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  N</a:t>
            </a:r>
          </a:p>
        </p:txBody>
      </p: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3181217" y="5295900"/>
            <a:ext cx="93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80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843181" y="5661119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5407217" y="5810198"/>
            <a:ext cx="525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5840150" y="5810198"/>
            <a:ext cx="38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296366" y="5810198"/>
            <a:ext cx="446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6732376" y="5810198"/>
            <a:ext cx="455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7173066" y="5810198"/>
            <a:ext cx="466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7574441" y="5810198"/>
            <a:ext cx="475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8074922" y="5810198"/>
            <a:ext cx="544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43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5787716" y="4924166"/>
            <a:ext cx="2063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6054347" y="934513"/>
            <a:ext cx="6190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648212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695000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47" y="3227624"/>
            <a:ext cx="1901675" cy="6604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468" y="2046500"/>
            <a:ext cx="1901675" cy="660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47" y="2633899"/>
            <a:ext cx="1901675" cy="6604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80" y="2938999"/>
            <a:ext cx="1817820" cy="6604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058" y="2583099"/>
            <a:ext cx="1817820" cy="660400"/>
          </a:xfrm>
          <a:prstGeom prst="rect">
            <a:avLst/>
          </a:prstGeom>
        </p:spPr>
      </p:pic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1861335" y="916869"/>
            <a:ext cx="598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2319148" y="92133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1" name="Text Box 21"/>
          <p:cNvSpPr txBox="1">
            <a:spLocks noChangeArrowheads="1"/>
          </p:cNvSpPr>
          <p:nvPr/>
        </p:nvSpPr>
        <p:spPr bwMode="auto">
          <a:xfrm>
            <a:off x="2826484" y="92133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1267610" y="910519"/>
            <a:ext cx="780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10 -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95900" y="514963"/>
            <a:ext cx="1416181" cy="2630410"/>
            <a:chOff x="607025" y="578463"/>
            <a:chExt cx="1416181" cy="2630410"/>
          </a:xfrm>
        </p:grpSpPr>
        <p:sp>
          <p:nvSpPr>
            <p:cNvPr id="84" name="Text Box 43"/>
            <p:cNvSpPr txBox="1">
              <a:spLocks noChangeArrowheads="1"/>
            </p:cNvSpPr>
            <p:nvPr/>
          </p:nvSpPr>
          <p:spPr bwMode="auto">
            <a:xfrm>
              <a:off x="1446944" y="578463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85" name="Group 44"/>
            <p:cNvGrpSpPr>
              <a:grpSpLocks/>
            </p:cNvGrpSpPr>
            <p:nvPr/>
          </p:nvGrpSpPr>
          <p:grpSpPr bwMode="auto">
            <a:xfrm>
              <a:off x="1488219" y="937237"/>
              <a:ext cx="360362" cy="576263"/>
              <a:chOff x="1881" y="1298"/>
              <a:chExt cx="227" cy="363"/>
            </a:xfrm>
          </p:grpSpPr>
          <p:sp>
            <p:nvSpPr>
              <p:cNvPr id="89" name="Line 45"/>
              <p:cNvSpPr>
                <a:spLocks noChangeShapeType="1"/>
              </p:cNvSpPr>
              <p:nvPr/>
            </p:nvSpPr>
            <p:spPr bwMode="auto">
              <a:xfrm>
                <a:off x="188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46"/>
              <p:cNvSpPr>
                <a:spLocks noChangeShapeType="1"/>
              </p:cNvSpPr>
              <p:nvPr/>
            </p:nvSpPr>
            <p:spPr bwMode="auto">
              <a:xfrm flipH="1">
                <a:off x="188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56"/>
            <p:cNvGrpSpPr>
              <a:grpSpLocks/>
            </p:cNvGrpSpPr>
            <p:nvPr/>
          </p:nvGrpSpPr>
          <p:grpSpPr bwMode="auto">
            <a:xfrm>
              <a:off x="607025" y="2632610"/>
              <a:ext cx="360362" cy="576263"/>
              <a:chOff x="1791" y="1298"/>
              <a:chExt cx="227" cy="363"/>
            </a:xfrm>
          </p:grpSpPr>
          <p:sp>
            <p:nvSpPr>
              <p:cNvPr id="87" name="Line 57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58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9" name="Text Box 8"/>
          <p:cNvSpPr txBox="1">
            <a:spLocks noChangeArrowheads="1"/>
          </p:cNvSpPr>
          <p:nvPr/>
        </p:nvSpPr>
        <p:spPr bwMode="auto">
          <a:xfrm>
            <a:off x="4845076" y="5808391"/>
            <a:ext cx="582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174" y="60024"/>
            <a:ext cx="7795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OUTDOOR SCORING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(Simultaneous Shooting)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358218" y="5584649"/>
            <a:ext cx="3323968" cy="681164"/>
            <a:chOff x="5462123" y="5584649"/>
            <a:chExt cx="3323968" cy="681164"/>
          </a:xfrm>
        </p:grpSpPr>
        <p:sp>
          <p:nvSpPr>
            <p:cNvPr id="93" name="TextBox 92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Oval 11"/>
          <p:cNvSpPr>
            <a:spLocks noChangeArrowheads="1"/>
          </p:cNvSpPr>
          <p:nvPr/>
        </p:nvSpPr>
        <p:spPr bwMode="auto">
          <a:xfrm>
            <a:off x="5326440" y="5767980"/>
            <a:ext cx="26964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3" name="Group 102"/>
          <p:cNvGrpSpPr/>
          <p:nvPr/>
        </p:nvGrpSpPr>
        <p:grpSpPr>
          <a:xfrm>
            <a:off x="732243" y="4943299"/>
            <a:ext cx="3323968" cy="681164"/>
            <a:chOff x="5462123" y="5584649"/>
            <a:chExt cx="3323968" cy="681164"/>
          </a:xfrm>
        </p:grpSpPr>
        <p:sp>
          <p:nvSpPr>
            <p:cNvPr id="104" name="TextBox 103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19</a:t>
            </a:fld>
            <a:endParaRPr lang="en-US"/>
          </a:p>
        </p:txBody>
      </p:sp>
      <p:pic>
        <p:nvPicPr>
          <p:cNvPr id="113" name="Picture 112" descr="OAALogo_Vector_Low_Re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3141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71" grpId="0"/>
      <p:bldP spid="72" grpId="0" build="allAtOnce"/>
      <p:bldP spid="73" grpId="0"/>
      <p:bldP spid="79" grpId="0"/>
      <p:bldP spid="80" grpId="0" build="allAtOnce"/>
      <p:bldP spid="81" grpId="0"/>
      <p:bldP spid="82" grpId="0"/>
      <p:bldP spid="99" grpId="0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3625" y="1386500"/>
            <a:ext cx="3600000" cy="3600000"/>
            <a:chOff x="5111250" y="1053125"/>
            <a:chExt cx="3600000" cy="3600000"/>
          </a:xfrm>
        </p:grpSpPr>
        <p:sp>
          <p:nvSpPr>
            <p:cNvPr id="7" name="Rectangle 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6" name="Group 125"/>
          <p:cNvGrpSpPr/>
          <p:nvPr/>
        </p:nvGrpSpPr>
        <p:grpSpPr>
          <a:xfrm>
            <a:off x="469400" y="1396025"/>
            <a:ext cx="3600000" cy="3600000"/>
            <a:chOff x="5111250" y="1053125"/>
            <a:chExt cx="3600000" cy="3600000"/>
          </a:xfrm>
        </p:grpSpPr>
        <p:sp>
          <p:nvSpPr>
            <p:cNvPr id="127" name="Rectangle 12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129" name="Group 128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752" y="2626025"/>
            <a:ext cx="1848295" cy="660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830" y="3656575"/>
            <a:ext cx="1848295" cy="6604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655" y="1605798"/>
            <a:ext cx="1848295" cy="660400"/>
          </a:xfrm>
          <a:prstGeom prst="rect">
            <a:avLst/>
          </a:prstGeom>
        </p:spPr>
      </p:pic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666751" y="5170488"/>
            <a:ext cx="3628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10   9   9   9   8   7    52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882517" y="5577413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</a:t>
            </a: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or</a:t>
            </a: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  N</a:t>
            </a:r>
          </a:p>
        </p:txBody>
      </p: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3197092" y="5295900"/>
            <a:ext cx="93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80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2335431" y="5661119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5414432" y="5810198"/>
            <a:ext cx="488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5851695" y="5810198"/>
            <a:ext cx="38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294920" y="5810198"/>
            <a:ext cx="399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6719385" y="5810198"/>
            <a:ext cx="390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7183166" y="5810198"/>
            <a:ext cx="38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7571550" y="5810198"/>
            <a:ext cx="41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8085022" y="5810198"/>
            <a:ext cx="592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42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5787716" y="4924166"/>
            <a:ext cx="2063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1639085" y="916869"/>
            <a:ext cx="598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2096898" y="92133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2604234" y="92133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5832097" y="934513"/>
            <a:ext cx="6190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625987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672775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- 7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058" y="2583099"/>
            <a:ext cx="1817820" cy="6604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80" y="2982450"/>
            <a:ext cx="1817820" cy="660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22" y="2148124"/>
            <a:ext cx="1901675" cy="6604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9450" y="2160374"/>
            <a:ext cx="1901675" cy="660400"/>
          </a:xfrm>
          <a:prstGeom prst="rect">
            <a:avLst/>
          </a:prstGeom>
        </p:spPr>
      </p:pic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7118278" y="9281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4845247" y="580384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174" y="60024"/>
            <a:ext cx="7795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OUTDOOR SCORING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(Simultaneous Shooting)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358218" y="5584649"/>
            <a:ext cx="3323968" cy="681164"/>
            <a:chOff x="5462123" y="5584649"/>
            <a:chExt cx="3323968" cy="681164"/>
          </a:xfrm>
        </p:grpSpPr>
        <p:sp>
          <p:nvSpPr>
            <p:cNvPr id="81" name="TextBox 80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Oval 11"/>
          <p:cNvSpPr>
            <a:spLocks noChangeArrowheads="1"/>
          </p:cNvSpPr>
          <p:nvPr/>
        </p:nvSpPr>
        <p:spPr bwMode="auto">
          <a:xfrm>
            <a:off x="5336539" y="5767980"/>
            <a:ext cx="26964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0" name="Group 89"/>
          <p:cNvGrpSpPr/>
          <p:nvPr/>
        </p:nvGrpSpPr>
        <p:grpSpPr>
          <a:xfrm>
            <a:off x="732243" y="4943299"/>
            <a:ext cx="3323968" cy="681164"/>
            <a:chOff x="5462123" y="5584649"/>
            <a:chExt cx="3323968" cy="681164"/>
          </a:xfrm>
        </p:grpSpPr>
        <p:sp>
          <p:nvSpPr>
            <p:cNvPr id="91" name="TextBox 90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20</a:t>
            </a:fld>
            <a:endParaRPr lang="en-US"/>
          </a:p>
        </p:txBody>
      </p:sp>
      <p:pic>
        <p:nvPicPr>
          <p:cNvPr id="100" name="Picture 99" descr="OAALogo_Vector_Low_Re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1601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9" grpId="0" build="allAtOnce"/>
      <p:bldP spid="70" grpId="0"/>
      <p:bldP spid="71" grpId="0"/>
      <p:bldP spid="72" grpId="0" build="allAtOnce"/>
      <p:bldP spid="73" grpId="0"/>
      <p:bldP spid="78" grpId="1"/>
      <p:bldP spid="79" grpId="0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3625" y="1386500"/>
            <a:ext cx="3600000" cy="3600000"/>
            <a:chOff x="5111250" y="1053125"/>
            <a:chExt cx="3600000" cy="3600000"/>
          </a:xfrm>
        </p:grpSpPr>
        <p:sp>
          <p:nvSpPr>
            <p:cNvPr id="7" name="Rectangle 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6" name="Group 125"/>
          <p:cNvGrpSpPr/>
          <p:nvPr/>
        </p:nvGrpSpPr>
        <p:grpSpPr>
          <a:xfrm>
            <a:off x="469400" y="1380150"/>
            <a:ext cx="3600000" cy="3600000"/>
            <a:chOff x="5111250" y="1053125"/>
            <a:chExt cx="3600000" cy="3600000"/>
          </a:xfrm>
        </p:grpSpPr>
        <p:sp>
          <p:nvSpPr>
            <p:cNvPr id="127" name="Rectangle 12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129" name="Group 128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577" y="2660725"/>
            <a:ext cx="1848295" cy="660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977" y="1860625"/>
            <a:ext cx="1848295" cy="660400"/>
          </a:xfrm>
          <a:prstGeom prst="rect">
            <a:avLst/>
          </a:prstGeom>
        </p:spPr>
      </p:pic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793751" y="5154613"/>
            <a:ext cx="3522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9   8   M  M  M    26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882517" y="5577413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</a:t>
            </a: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or</a:t>
            </a: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  N</a:t>
            </a:r>
          </a:p>
        </p:txBody>
      </p:sp>
      <p:sp>
        <p:nvSpPr>
          <p:cNvPr id="51" name="Text Box 69"/>
          <p:cNvSpPr txBox="1">
            <a:spLocks noChangeArrowheads="1"/>
          </p:cNvSpPr>
          <p:nvPr/>
        </p:nvSpPr>
        <p:spPr bwMode="auto">
          <a:xfrm>
            <a:off x="3197092" y="5295900"/>
            <a:ext cx="93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80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838215" y="5661119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5410938" y="5810198"/>
            <a:ext cx="425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5826547" y="5810198"/>
            <a:ext cx="412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6292861" y="5810198"/>
            <a:ext cx="406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678361" y="5810198"/>
            <a:ext cx="473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7131129" y="5810198"/>
            <a:ext cx="495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7570101" y="5810198"/>
            <a:ext cx="481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8118207" y="5810198"/>
            <a:ext cx="574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26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5787716" y="4924166"/>
            <a:ext cx="2063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377965" y="916869"/>
            <a:ext cx="772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5967858" y="921334"/>
            <a:ext cx="742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6536154" y="921334"/>
            <a:ext cx="744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7121147" y="934513"/>
            <a:ext cx="6190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753876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2" name="Text Box 21"/>
          <p:cNvSpPr txBox="1">
            <a:spLocks noChangeArrowheads="1"/>
          </p:cNvSpPr>
          <p:nvPr/>
        </p:nvSpPr>
        <p:spPr bwMode="auto">
          <a:xfrm>
            <a:off x="795584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461" y="2526100"/>
            <a:ext cx="1901675" cy="6604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950" y="2901500"/>
            <a:ext cx="1901675" cy="6604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0293" y="2331500"/>
            <a:ext cx="1817820" cy="660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805" y="2913299"/>
            <a:ext cx="1817820" cy="660400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5328454" y="532881"/>
            <a:ext cx="709740" cy="2368458"/>
            <a:chOff x="1281716" y="578463"/>
            <a:chExt cx="709740" cy="2368458"/>
          </a:xfrm>
        </p:grpSpPr>
        <p:sp>
          <p:nvSpPr>
            <p:cNvPr id="78" name="Text Box 43"/>
            <p:cNvSpPr txBox="1">
              <a:spLocks noChangeArrowheads="1"/>
            </p:cNvSpPr>
            <p:nvPr/>
          </p:nvSpPr>
          <p:spPr bwMode="auto">
            <a:xfrm>
              <a:off x="1415194" y="578463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79" name="Group 44"/>
            <p:cNvGrpSpPr>
              <a:grpSpLocks/>
            </p:cNvGrpSpPr>
            <p:nvPr/>
          </p:nvGrpSpPr>
          <p:grpSpPr bwMode="auto">
            <a:xfrm>
              <a:off x="1488219" y="937237"/>
              <a:ext cx="360362" cy="576263"/>
              <a:chOff x="1881" y="1298"/>
              <a:chExt cx="227" cy="363"/>
            </a:xfrm>
          </p:grpSpPr>
          <p:sp>
            <p:nvSpPr>
              <p:cNvPr id="83" name="Line 45"/>
              <p:cNvSpPr>
                <a:spLocks noChangeShapeType="1"/>
              </p:cNvSpPr>
              <p:nvPr/>
            </p:nvSpPr>
            <p:spPr bwMode="auto">
              <a:xfrm>
                <a:off x="188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46"/>
              <p:cNvSpPr>
                <a:spLocks noChangeShapeType="1"/>
              </p:cNvSpPr>
              <p:nvPr/>
            </p:nvSpPr>
            <p:spPr bwMode="auto">
              <a:xfrm flipH="1">
                <a:off x="188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56"/>
            <p:cNvGrpSpPr>
              <a:grpSpLocks/>
            </p:cNvGrpSpPr>
            <p:nvPr/>
          </p:nvGrpSpPr>
          <p:grpSpPr bwMode="auto">
            <a:xfrm>
              <a:off x="1281716" y="2370658"/>
              <a:ext cx="360362" cy="576263"/>
              <a:chOff x="2216" y="1133"/>
              <a:chExt cx="227" cy="363"/>
            </a:xfrm>
          </p:grpSpPr>
          <p:sp>
            <p:nvSpPr>
              <p:cNvPr id="81" name="Line 57"/>
              <p:cNvSpPr>
                <a:spLocks noChangeShapeType="1"/>
              </p:cNvSpPr>
              <p:nvPr/>
            </p:nvSpPr>
            <p:spPr bwMode="auto">
              <a:xfrm>
                <a:off x="2216" y="1179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58"/>
              <p:cNvSpPr>
                <a:spLocks noChangeShapeType="1"/>
              </p:cNvSpPr>
              <p:nvPr/>
            </p:nvSpPr>
            <p:spPr bwMode="auto">
              <a:xfrm flipH="1">
                <a:off x="2216" y="1133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224103" y="529595"/>
            <a:ext cx="1384385" cy="2598660"/>
            <a:chOff x="607071" y="578463"/>
            <a:chExt cx="1384385" cy="2598660"/>
          </a:xfrm>
        </p:grpSpPr>
        <p:sp>
          <p:nvSpPr>
            <p:cNvPr id="86" name="Text Box 43"/>
            <p:cNvSpPr txBox="1">
              <a:spLocks noChangeArrowheads="1"/>
            </p:cNvSpPr>
            <p:nvPr/>
          </p:nvSpPr>
          <p:spPr bwMode="auto">
            <a:xfrm>
              <a:off x="1415194" y="578463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87" name="Group 44"/>
            <p:cNvGrpSpPr>
              <a:grpSpLocks/>
            </p:cNvGrpSpPr>
            <p:nvPr/>
          </p:nvGrpSpPr>
          <p:grpSpPr bwMode="auto">
            <a:xfrm>
              <a:off x="1488219" y="937237"/>
              <a:ext cx="360362" cy="576263"/>
              <a:chOff x="1881" y="1298"/>
              <a:chExt cx="227" cy="363"/>
            </a:xfrm>
          </p:grpSpPr>
          <p:sp>
            <p:nvSpPr>
              <p:cNvPr id="91" name="Line 45"/>
              <p:cNvSpPr>
                <a:spLocks noChangeShapeType="1"/>
              </p:cNvSpPr>
              <p:nvPr/>
            </p:nvSpPr>
            <p:spPr bwMode="auto">
              <a:xfrm>
                <a:off x="188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46"/>
              <p:cNvSpPr>
                <a:spLocks noChangeShapeType="1"/>
              </p:cNvSpPr>
              <p:nvPr/>
            </p:nvSpPr>
            <p:spPr bwMode="auto">
              <a:xfrm flipH="1">
                <a:off x="188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" name="Group 56"/>
            <p:cNvGrpSpPr>
              <a:grpSpLocks/>
            </p:cNvGrpSpPr>
            <p:nvPr/>
          </p:nvGrpSpPr>
          <p:grpSpPr bwMode="auto">
            <a:xfrm>
              <a:off x="607071" y="2600860"/>
              <a:ext cx="360362" cy="576263"/>
              <a:chOff x="1791" y="1278"/>
              <a:chExt cx="227" cy="363"/>
            </a:xfrm>
          </p:grpSpPr>
          <p:sp>
            <p:nvSpPr>
              <p:cNvPr id="89" name="Line 57"/>
              <p:cNvSpPr>
                <a:spLocks noChangeShapeType="1"/>
              </p:cNvSpPr>
              <p:nvPr/>
            </p:nvSpPr>
            <p:spPr bwMode="auto">
              <a:xfrm>
                <a:off x="1791" y="132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58"/>
              <p:cNvSpPr>
                <a:spLocks noChangeShapeType="1"/>
              </p:cNvSpPr>
              <p:nvPr/>
            </p:nvSpPr>
            <p:spPr bwMode="auto">
              <a:xfrm flipH="1">
                <a:off x="1791" y="127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5011828" y="537789"/>
            <a:ext cx="2170240" cy="2678040"/>
            <a:chOff x="-178784" y="578463"/>
            <a:chExt cx="2170240" cy="2678040"/>
          </a:xfrm>
        </p:grpSpPr>
        <p:sp>
          <p:nvSpPr>
            <p:cNvPr id="94" name="Text Box 43"/>
            <p:cNvSpPr txBox="1">
              <a:spLocks noChangeArrowheads="1"/>
            </p:cNvSpPr>
            <p:nvPr/>
          </p:nvSpPr>
          <p:spPr bwMode="auto">
            <a:xfrm>
              <a:off x="1415194" y="578463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95" name="Group 44"/>
            <p:cNvGrpSpPr>
              <a:grpSpLocks/>
            </p:cNvGrpSpPr>
            <p:nvPr/>
          </p:nvGrpSpPr>
          <p:grpSpPr bwMode="auto">
            <a:xfrm>
              <a:off x="1488219" y="937237"/>
              <a:ext cx="360362" cy="576263"/>
              <a:chOff x="1881" y="1298"/>
              <a:chExt cx="227" cy="363"/>
            </a:xfrm>
          </p:grpSpPr>
          <p:sp>
            <p:nvSpPr>
              <p:cNvPr id="99" name="Line 45"/>
              <p:cNvSpPr>
                <a:spLocks noChangeShapeType="1"/>
              </p:cNvSpPr>
              <p:nvPr/>
            </p:nvSpPr>
            <p:spPr bwMode="auto">
              <a:xfrm>
                <a:off x="188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46"/>
              <p:cNvSpPr>
                <a:spLocks noChangeShapeType="1"/>
              </p:cNvSpPr>
              <p:nvPr/>
            </p:nvSpPr>
            <p:spPr bwMode="auto">
              <a:xfrm flipH="1">
                <a:off x="188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56"/>
            <p:cNvGrpSpPr>
              <a:grpSpLocks/>
            </p:cNvGrpSpPr>
            <p:nvPr/>
          </p:nvGrpSpPr>
          <p:grpSpPr bwMode="auto">
            <a:xfrm>
              <a:off x="-178784" y="2680240"/>
              <a:ext cx="360362" cy="576263"/>
              <a:chOff x="1296" y="1328"/>
              <a:chExt cx="227" cy="363"/>
            </a:xfrm>
          </p:grpSpPr>
          <p:sp>
            <p:nvSpPr>
              <p:cNvPr id="97" name="Line 57"/>
              <p:cNvSpPr>
                <a:spLocks noChangeShapeType="1"/>
              </p:cNvSpPr>
              <p:nvPr/>
            </p:nvSpPr>
            <p:spPr bwMode="auto">
              <a:xfrm>
                <a:off x="1296" y="137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58"/>
              <p:cNvSpPr>
                <a:spLocks noChangeShapeType="1"/>
              </p:cNvSpPr>
              <p:nvPr/>
            </p:nvSpPr>
            <p:spPr bwMode="auto">
              <a:xfrm flipH="1">
                <a:off x="1296" y="132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43174" y="60024"/>
            <a:ext cx="7795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OUTDOOR SCORING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(Simultaneous Shooting)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5358218" y="5584649"/>
            <a:ext cx="3323968" cy="681164"/>
            <a:chOff x="5462123" y="5584649"/>
            <a:chExt cx="3323968" cy="681164"/>
          </a:xfrm>
        </p:grpSpPr>
        <p:sp>
          <p:nvSpPr>
            <p:cNvPr id="103" name="TextBox 102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Oval 11"/>
          <p:cNvSpPr>
            <a:spLocks noChangeArrowheads="1"/>
          </p:cNvSpPr>
          <p:nvPr/>
        </p:nvSpPr>
        <p:spPr bwMode="auto">
          <a:xfrm>
            <a:off x="5337807" y="5767980"/>
            <a:ext cx="26964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2" name="Group 111"/>
          <p:cNvGrpSpPr/>
          <p:nvPr/>
        </p:nvGrpSpPr>
        <p:grpSpPr>
          <a:xfrm>
            <a:off x="732243" y="4943299"/>
            <a:ext cx="3323968" cy="681164"/>
            <a:chOff x="5462123" y="5584649"/>
            <a:chExt cx="3323968" cy="681164"/>
          </a:xfrm>
        </p:grpSpPr>
        <p:sp>
          <p:nvSpPr>
            <p:cNvPr id="113" name="TextBox 112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21</a:t>
            </a:fld>
            <a:endParaRPr lang="en-US"/>
          </a:p>
        </p:txBody>
      </p:sp>
      <p:pic>
        <p:nvPicPr>
          <p:cNvPr id="122" name="Picture 121" descr="OAALogo_Vector_Low_Re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940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3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 build="allAtOnce"/>
      <p:bldP spid="69" grpId="0"/>
      <p:bldP spid="70" grpId="0"/>
      <p:bldP spid="71" grpId="0" build="allAtOnce"/>
      <p:bldP spid="72" grpId="0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3625" y="1386500"/>
            <a:ext cx="3600000" cy="3600000"/>
            <a:chOff x="5111250" y="1053125"/>
            <a:chExt cx="3600000" cy="3600000"/>
          </a:xfrm>
        </p:grpSpPr>
        <p:sp>
          <p:nvSpPr>
            <p:cNvPr id="7" name="Rectangle 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6" name="Group 125"/>
          <p:cNvGrpSpPr/>
          <p:nvPr/>
        </p:nvGrpSpPr>
        <p:grpSpPr>
          <a:xfrm>
            <a:off x="469400" y="1396025"/>
            <a:ext cx="3600000" cy="3600000"/>
            <a:chOff x="5111250" y="1053125"/>
            <a:chExt cx="3600000" cy="3600000"/>
          </a:xfrm>
        </p:grpSpPr>
        <p:sp>
          <p:nvSpPr>
            <p:cNvPr id="127" name="Rectangle 12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129" name="Group 128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9348" y="2294150"/>
            <a:ext cx="1848295" cy="660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730" y="2145850"/>
            <a:ext cx="1848295" cy="6604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3174" y="60024"/>
            <a:ext cx="7795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OUTDOOR SCORING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(Simultaneous Shooting)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650876" y="5154613"/>
            <a:ext cx="344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 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9   9   9   8   8    53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882517" y="5577413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</a:t>
            </a: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or</a:t>
            </a: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  N</a:t>
            </a:r>
          </a:p>
        </p:txBody>
      </p:sp>
      <p:sp>
        <p:nvSpPr>
          <p:cNvPr id="51" name="Text Box 69"/>
          <p:cNvSpPr txBox="1">
            <a:spLocks noChangeArrowheads="1"/>
          </p:cNvSpPr>
          <p:nvPr/>
        </p:nvSpPr>
        <p:spPr bwMode="auto">
          <a:xfrm>
            <a:off x="3197092" y="5295900"/>
            <a:ext cx="93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80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2335431" y="5661119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5284547" y="5810198"/>
            <a:ext cx="568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5843030" y="5810198"/>
            <a:ext cx="419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6290586" y="5810198"/>
            <a:ext cx="44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733811" y="5810198"/>
            <a:ext cx="406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7174501" y="5810198"/>
            <a:ext cx="376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7622056" y="5810198"/>
            <a:ext cx="396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8090787" y="5810198"/>
            <a:ext cx="590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43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5787716" y="4924166"/>
            <a:ext cx="2063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1639085" y="916869"/>
            <a:ext cx="598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2096898" y="92133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2604234" y="92133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6054347" y="934513"/>
            <a:ext cx="6190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648212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2" name="Text Box 21"/>
          <p:cNvSpPr txBox="1">
            <a:spLocks noChangeArrowheads="1"/>
          </p:cNvSpPr>
          <p:nvPr/>
        </p:nvSpPr>
        <p:spPr bwMode="auto">
          <a:xfrm>
            <a:off x="695000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62550" y="565815"/>
            <a:ext cx="3357935" cy="41549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Arial"/>
                <a:cs typeface="Arial"/>
              </a:rPr>
              <a:t>One arrow shot out of time</a:t>
            </a:r>
            <a:endParaRPr lang="en-US" sz="2100" dirty="0">
              <a:latin typeface="Arial"/>
              <a:cs typeface="Arial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22" y="2132249"/>
            <a:ext cx="1901675" cy="6604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89" y="2560874"/>
            <a:ext cx="1901675" cy="660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55" y="2982450"/>
            <a:ext cx="1817820" cy="6604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8305" y="3253024"/>
            <a:ext cx="1817820" cy="660400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377659" y="5416989"/>
            <a:ext cx="576262" cy="665325"/>
            <a:chOff x="6500813" y="5108575"/>
            <a:chExt cx="576262" cy="665325"/>
          </a:xfrm>
        </p:grpSpPr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58218" y="5584649"/>
            <a:ext cx="3323968" cy="681164"/>
            <a:chOff x="5462123" y="5584649"/>
            <a:chExt cx="3323968" cy="681164"/>
          </a:xfrm>
        </p:grpSpPr>
        <p:sp>
          <p:nvSpPr>
            <p:cNvPr id="78" name="TextBox 77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Oval 11"/>
          <p:cNvSpPr>
            <a:spLocks noChangeArrowheads="1"/>
          </p:cNvSpPr>
          <p:nvPr/>
        </p:nvSpPr>
        <p:spPr bwMode="auto">
          <a:xfrm>
            <a:off x="5333644" y="5752105"/>
            <a:ext cx="26964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0" name="Group 89"/>
          <p:cNvGrpSpPr/>
          <p:nvPr/>
        </p:nvGrpSpPr>
        <p:grpSpPr>
          <a:xfrm>
            <a:off x="732243" y="4943299"/>
            <a:ext cx="3323968" cy="681164"/>
            <a:chOff x="5462123" y="5584649"/>
            <a:chExt cx="3323968" cy="681164"/>
          </a:xfrm>
        </p:grpSpPr>
        <p:sp>
          <p:nvSpPr>
            <p:cNvPr id="91" name="TextBox 90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22</a:t>
            </a:fld>
            <a:endParaRPr lang="en-US"/>
          </a:p>
        </p:txBody>
      </p:sp>
      <p:pic>
        <p:nvPicPr>
          <p:cNvPr id="100" name="Picture 99" descr="OAALogo_Vector_Low_Res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4684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 Hor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3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 build="allAtOnce"/>
      <p:bldP spid="69" grpId="0"/>
      <p:bldP spid="70" grpId="0"/>
      <p:bldP spid="71" grpId="0" build="allAtOnce"/>
      <p:bldP spid="72" grpId="0"/>
      <p:bldP spid="73" grpId="0" animBg="1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76096" y="1604066"/>
            <a:ext cx="8213275" cy="3600000"/>
            <a:chOff x="460221" y="1604066"/>
            <a:chExt cx="8213275" cy="3600000"/>
          </a:xfrm>
        </p:grpSpPr>
        <p:grpSp>
          <p:nvGrpSpPr>
            <p:cNvPr id="8" name="Group 7"/>
            <p:cNvGrpSpPr/>
            <p:nvPr/>
          </p:nvGrpSpPr>
          <p:grpSpPr>
            <a:xfrm>
              <a:off x="460221" y="1604066"/>
              <a:ext cx="3600000" cy="3600000"/>
              <a:chOff x="5111250" y="1053125"/>
              <a:chExt cx="3600000" cy="3600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111250" y="1053125"/>
                <a:ext cx="3600000" cy="36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428518" y="4358330"/>
                <a:ext cx="235553" cy="245189"/>
              </a:xfrm>
              <a:prstGeom prst="rect">
                <a:avLst/>
              </a:prstGeom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5201250" y="1143125"/>
                <a:ext cx="3420000" cy="3420000"/>
                <a:chOff x="3490810" y="4187460"/>
                <a:chExt cx="2160000" cy="2160000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3490810" y="4187460"/>
                  <a:ext cx="2160000" cy="2160000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670810" y="4367460"/>
                  <a:ext cx="1800000" cy="1800000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850810" y="4547460"/>
                  <a:ext cx="1440000" cy="14400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4030810" y="4727460"/>
                  <a:ext cx="1080000" cy="10800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210810" y="4907460"/>
                  <a:ext cx="720000" cy="72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390810" y="5087460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480810" y="5177460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4534810" y="5231460"/>
                  <a:ext cx="72000" cy="72000"/>
                  <a:chOff x="5498524" y="3265689"/>
                  <a:chExt cx="72000" cy="72000"/>
                </a:xfrm>
              </p:grpSpPr>
              <p:cxnSp>
                <p:nvCxnSpPr>
                  <p:cNvPr id="34" name="Straight Connector 33"/>
                  <p:cNvCxnSpPr/>
                  <p:nvPr/>
                </p:nvCxnSpPr>
                <p:spPr>
                  <a:xfrm flipV="1">
                    <a:off x="5498524" y="3301688"/>
                    <a:ext cx="72000" cy="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16200000" flipV="1">
                    <a:off x="5498524" y="3301688"/>
                    <a:ext cx="72000" cy="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" name="Group 8"/>
            <p:cNvGrpSpPr/>
            <p:nvPr/>
          </p:nvGrpSpPr>
          <p:grpSpPr>
            <a:xfrm>
              <a:off x="5073496" y="1604066"/>
              <a:ext cx="3600000" cy="3600000"/>
              <a:chOff x="5111250" y="1053125"/>
              <a:chExt cx="3600000" cy="3600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111250" y="1053125"/>
                <a:ext cx="3600000" cy="36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428518" y="4358330"/>
                <a:ext cx="235553" cy="245189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5201250" y="1143125"/>
                <a:ext cx="3420000" cy="3420000"/>
                <a:chOff x="3490810" y="4187460"/>
                <a:chExt cx="2160000" cy="216000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3490810" y="4187460"/>
                  <a:ext cx="2160000" cy="2160000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670810" y="4367460"/>
                  <a:ext cx="1800000" cy="1800000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850810" y="4547460"/>
                  <a:ext cx="1440000" cy="14400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030810" y="4727460"/>
                  <a:ext cx="1080000" cy="10800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210810" y="4907460"/>
                  <a:ext cx="720000" cy="72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390810" y="5087460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480810" y="5177460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4534810" y="5231460"/>
                  <a:ext cx="72000" cy="72000"/>
                  <a:chOff x="5498524" y="3265689"/>
                  <a:chExt cx="72000" cy="72000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 flipV="1">
                    <a:off x="5498524" y="3301688"/>
                    <a:ext cx="72000" cy="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6200000" flipV="1">
                    <a:off x="5498524" y="3301688"/>
                    <a:ext cx="72000" cy="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511175" y="1765300"/>
            <a:ext cx="8140700" cy="2108200"/>
          </a:xfrm>
          <a:effectLst>
            <a:outerShdw blurRad="50800" dist="38100" dir="2700000" algn="tl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OUTDOOR SCORING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Compound </a:t>
            </a:r>
            <a:r>
              <a:rPr lang="en-US" sz="4000" dirty="0">
                <a:solidFill>
                  <a:srgbClr val="FFFF00"/>
                </a:solidFill>
              </a:rPr>
              <a:t>Team </a:t>
            </a:r>
            <a:r>
              <a:rPr lang="en-US" sz="4000" dirty="0" smtClean="0">
                <a:solidFill>
                  <a:srgbClr val="FFFF00"/>
                </a:solidFill>
              </a:rPr>
              <a:t>-Alternate </a:t>
            </a:r>
            <a:r>
              <a:rPr lang="en-US" sz="4000" dirty="0">
                <a:solidFill>
                  <a:srgbClr val="FFFF00"/>
                </a:solidFill>
              </a:rPr>
              <a:t>Shooting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23</a:t>
            </a:fld>
            <a:endParaRPr lang="en-US"/>
          </a:p>
        </p:txBody>
      </p:sp>
      <p:pic>
        <p:nvPicPr>
          <p:cNvPr id="36" name="Picture 35" descr="OAALogo_Vector_Low_R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7406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0293" y="1385659"/>
            <a:ext cx="3600000" cy="3600000"/>
            <a:chOff x="5111250" y="1053125"/>
            <a:chExt cx="3600000" cy="3600000"/>
          </a:xfrm>
        </p:grpSpPr>
        <p:sp>
          <p:nvSpPr>
            <p:cNvPr id="7" name="Rectangle 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6" name="Group 125"/>
          <p:cNvGrpSpPr/>
          <p:nvPr/>
        </p:nvGrpSpPr>
        <p:grpSpPr>
          <a:xfrm>
            <a:off x="460221" y="1381816"/>
            <a:ext cx="3600000" cy="3600000"/>
            <a:chOff x="5111250" y="1053125"/>
            <a:chExt cx="3600000" cy="3600000"/>
          </a:xfrm>
        </p:grpSpPr>
        <p:sp>
          <p:nvSpPr>
            <p:cNvPr id="127" name="Rectangle 12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129" name="Group 128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76" y="2321540"/>
            <a:ext cx="1848295" cy="660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398" y="2162405"/>
            <a:ext cx="1848295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20" y="2146915"/>
            <a:ext cx="1901675" cy="660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726" y="2810259"/>
            <a:ext cx="1901675" cy="66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451" y="3242290"/>
            <a:ext cx="1817820" cy="660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6383" y="2565183"/>
            <a:ext cx="1817820" cy="660400"/>
          </a:xfrm>
          <a:prstGeom prst="rect">
            <a:avLst/>
          </a:prstGeom>
        </p:spPr>
      </p:pic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716081" y="5171075"/>
            <a:ext cx="3366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300" dirty="0" smtClean="0">
                <a:solidFill>
                  <a:schemeClr val="bg1"/>
                </a:solidFill>
              </a:rPr>
              <a:t>10  9    9   9   8    8    53</a:t>
            </a:r>
            <a:endParaRPr lang="hr-HR" sz="2300" dirty="0">
              <a:solidFill>
                <a:schemeClr val="bg1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882000" y="5575962"/>
            <a:ext cx="2592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</a:t>
            </a: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or</a:t>
            </a: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  N</a:t>
            </a:r>
          </a:p>
        </p:txBody>
      </p:sp>
      <p:sp>
        <p:nvSpPr>
          <p:cNvPr id="58" name="Text Box 69"/>
          <p:cNvSpPr txBox="1">
            <a:spLocks noChangeArrowheads="1"/>
          </p:cNvSpPr>
          <p:nvPr/>
        </p:nvSpPr>
        <p:spPr bwMode="auto">
          <a:xfrm>
            <a:off x="3182907" y="5301739"/>
            <a:ext cx="93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80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2327966" y="5665155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1639085" y="916869"/>
            <a:ext cx="598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2096898" y="92133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9 -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2604234" y="92133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6054347" y="934513"/>
            <a:ext cx="6190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648212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950003" y="934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5787716" y="4924166"/>
            <a:ext cx="2063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5297537" y="5810198"/>
            <a:ext cx="59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5841317" y="5810198"/>
            <a:ext cx="578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284542" y="5810198"/>
            <a:ext cx="578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6739312" y="5810198"/>
            <a:ext cx="578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7175672" y="5810198"/>
            <a:ext cx="485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7618898" y="5810198"/>
            <a:ext cx="350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8095117" y="5810198"/>
            <a:ext cx="57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43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60925" y="571924"/>
            <a:ext cx="4017127" cy="41549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Arial"/>
                <a:cs typeface="Arial"/>
              </a:rPr>
              <a:t>One arrow shot out of sequence</a:t>
            </a:r>
            <a:endParaRPr lang="en-US" sz="2100" dirty="0"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175" y="60024"/>
            <a:ext cx="6677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OUTDOOR SCORING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(Alternate Shooting)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376834" y="5416989"/>
            <a:ext cx="576262" cy="665325"/>
            <a:chOff x="6500813" y="5108575"/>
            <a:chExt cx="576262" cy="665325"/>
          </a:xfrm>
        </p:grpSpPr>
        <p:sp>
          <p:nvSpPr>
            <p:cNvPr id="77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358218" y="5584649"/>
            <a:ext cx="3323968" cy="681164"/>
            <a:chOff x="5462123" y="5584649"/>
            <a:chExt cx="3323968" cy="681164"/>
          </a:xfrm>
        </p:grpSpPr>
        <p:sp>
          <p:nvSpPr>
            <p:cNvPr id="80" name="TextBox 79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Oval 11"/>
          <p:cNvSpPr>
            <a:spLocks noChangeArrowheads="1"/>
          </p:cNvSpPr>
          <p:nvPr/>
        </p:nvSpPr>
        <p:spPr bwMode="auto">
          <a:xfrm>
            <a:off x="5345189" y="5767980"/>
            <a:ext cx="26964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9" name="Group 88"/>
          <p:cNvGrpSpPr/>
          <p:nvPr/>
        </p:nvGrpSpPr>
        <p:grpSpPr>
          <a:xfrm>
            <a:off x="732243" y="4943299"/>
            <a:ext cx="3323968" cy="681164"/>
            <a:chOff x="5462123" y="5584649"/>
            <a:chExt cx="3323968" cy="681164"/>
          </a:xfrm>
        </p:grpSpPr>
        <p:sp>
          <p:nvSpPr>
            <p:cNvPr id="91" name="TextBox 90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24</a:t>
            </a:fld>
            <a:endParaRPr lang="en-US"/>
          </a:p>
        </p:txBody>
      </p:sp>
      <p:pic>
        <p:nvPicPr>
          <p:cNvPr id="100" name="Picture 99" descr="OAALogo_Vector_Low_Res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9105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59" grpId="0" animBg="1"/>
      <p:bldP spid="61" grpId="0"/>
      <p:bldP spid="62" grpId="0" build="allAtOnce"/>
      <p:bldP spid="63" grpId="0"/>
      <p:bldP spid="64" grpId="0"/>
      <p:bldP spid="65" grpId="0" build="allAtOnce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60" grpId="0" animBg="1"/>
      <p:bldP spid="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3625" y="1386500"/>
            <a:ext cx="3600000" cy="3600000"/>
            <a:chOff x="5111250" y="1053125"/>
            <a:chExt cx="3600000" cy="3600000"/>
          </a:xfrm>
        </p:grpSpPr>
        <p:sp>
          <p:nvSpPr>
            <p:cNvPr id="7" name="Rectangle 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6" name="Group 125"/>
          <p:cNvGrpSpPr/>
          <p:nvPr/>
        </p:nvGrpSpPr>
        <p:grpSpPr>
          <a:xfrm>
            <a:off x="469400" y="1380150"/>
            <a:ext cx="3600000" cy="3600000"/>
            <a:chOff x="5111250" y="1053125"/>
            <a:chExt cx="3600000" cy="3600000"/>
          </a:xfrm>
        </p:grpSpPr>
        <p:sp>
          <p:nvSpPr>
            <p:cNvPr id="127" name="Rectangle 12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129" name="Group 128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55" y="2538350"/>
            <a:ext cx="1848295" cy="660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52" y="2145249"/>
            <a:ext cx="1848295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9" y="2145249"/>
            <a:ext cx="1901675" cy="660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6080" y="1966933"/>
            <a:ext cx="1901675" cy="66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580" y="2952025"/>
            <a:ext cx="1817820" cy="660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9180" y="2608799"/>
            <a:ext cx="1817820" cy="660400"/>
          </a:xfrm>
          <a:prstGeom prst="rect">
            <a:avLst/>
          </a:prstGeom>
        </p:spPr>
      </p:pic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809626" y="5170488"/>
            <a:ext cx="336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9   9   8   8   M   43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882517" y="5577413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</a:t>
            </a: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or</a:t>
            </a: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  N</a:t>
            </a:r>
          </a:p>
        </p:txBody>
      </p:sp>
      <p:sp>
        <p:nvSpPr>
          <p:cNvPr id="58" name="Text Box 69"/>
          <p:cNvSpPr txBox="1">
            <a:spLocks noChangeArrowheads="1"/>
          </p:cNvSpPr>
          <p:nvPr/>
        </p:nvSpPr>
        <p:spPr bwMode="auto">
          <a:xfrm>
            <a:off x="3197092" y="5295900"/>
            <a:ext cx="93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80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2335431" y="5661119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304925" y="9488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1733962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2129662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2541238" y="9488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6405080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6657975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5775" y="530838"/>
            <a:ext cx="1209806" cy="2630410"/>
            <a:chOff x="607025" y="578463"/>
            <a:chExt cx="1209806" cy="2630410"/>
          </a:xfrm>
        </p:grpSpPr>
        <p:sp>
          <p:nvSpPr>
            <p:cNvPr id="65" name="Text Box 43"/>
            <p:cNvSpPr txBox="1">
              <a:spLocks noChangeArrowheads="1"/>
            </p:cNvSpPr>
            <p:nvPr/>
          </p:nvSpPr>
          <p:spPr bwMode="auto">
            <a:xfrm>
              <a:off x="1240569" y="578463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66" name="Group 44"/>
            <p:cNvGrpSpPr>
              <a:grpSpLocks/>
            </p:cNvGrpSpPr>
            <p:nvPr/>
          </p:nvGrpSpPr>
          <p:grpSpPr bwMode="auto">
            <a:xfrm>
              <a:off x="1345344" y="937237"/>
              <a:ext cx="360362" cy="576263"/>
              <a:chOff x="1791" y="1298"/>
              <a:chExt cx="227" cy="363"/>
            </a:xfrm>
          </p:grpSpPr>
          <p:sp>
            <p:nvSpPr>
              <p:cNvPr id="67" name="Line 45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56"/>
            <p:cNvGrpSpPr>
              <a:grpSpLocks/>
            </p:cNvGrpSpPr>
            <p:nvPr/>
          </p:nvGrpSpPr>
          <p:grpSpPr bwMode="auto">
            <a:xfrm>
              <a:off x="607025" y="2632610"/>
              <a:ext cx="360362" cy="576263"/>
              <a:chOff x="1791" y="1298"/>
              <a:chExt cx="227" cy="363"/>
            </a:xfrm>
          </p:grpSpPr>
          <p:sp>
            <p:nvSpPr>
              <p:cNvPr id="71" name="Line 57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8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5395672" y="5810198"/>
            <a:ext cx="504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5850246" y="5810198"/>
            <a:ext cx="435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6281925" y="5810198"/>
            <a:ext cx="400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6729481" y="5810198"/>
            <a:ext cx="479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7165841" y="5810198"/>
            <a:ext cx="45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7570100" y="5810198"/>
            <a:ext cx="59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8106662" y="5810198"/>
            <a:ext cx="574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34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5787716" y="4924166"/>
            <a:ext cx="2063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175" y="60024"/>
            <a:ext cx="6677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OUTDOOR SCORING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(Alternate Shooting)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60925" y="571924"/>
            <a:ext cx="4017127" cy="41549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Arial"/>
                <a:cs typeface="Arial"/>
              </a:rPr>
              <a:t>One arrow shot out of sequence</a:t>
            </a:r>
            <a:endParaRPr lang="en-US" sz="2100" dirty="0">
              <a:latin typeface="Arial"/>
              <a:cs typeface="Arial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366114" y="5416989"/>
            <a:ext cx="576262" cy="665325"/>
            <a:chOff x="6500813" y="5108575"/>
            <a:chExt cx="576262" cy="665325"/>
          </a:xfrm>
        </p:grpSpPr>
        <p:sp>
          <p:nvSpPr>
            <p:cNvPr id="89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58218" y="5584649"/>
            <a:ext cx="3323968" cy="681164"/>
            <a:chOff x="5462123" y="5584649"/>
            <a:chExt cx="3323968" cy="681164"/>
          </a:xfrm>
        </p:grpSpPr>
        <p:sp>
          <p:nvSpPr>
            <p:cNvPr id="84" name="TextBox 83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0" name="Oval 11"/>
          <p:cNvSpPr>
            <a:spLocks noChangeArrowheads="1"/>
          </p:cNvSpPr>
          <p:nvPr/>
        </p:nvSpPr>
        <p:spPr bwMode="auto">
          <a:xfrm>
            <a:off x="5335089" y="5767980"/>
            <a:ext cx="26964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6" name="Group 95"/>
          <p:cNvGrpSpPr/>
          <p:nvPr/>
        </p:nvGrpSpPr>
        <p:grpSpPr>
          <a:xfrm>
            <a:off x="732243" y="4943299"/>
            <a:ext cx="3323968" cy="681164"/>
            <a:chOff x="5462123" y="5584649"/>
            <a:chExt cx="3323968" cy="681164"/>
          </a:xfrm>
        </p:grpSpPr>
        <p:sp>
          <p:nvSpPr>
            <p:cNvPr id="97" name="TextBox 96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25</a:t>
            </a:fld>
            <a:endParaRPr lang="en-US"/>
          </a:p>
        </p:txBody>
      </p:sp>
      <p:pic>
        <p:nvPicPr>
          <p:cNvPr id="106" name="Picture 105" descr="OAALogo_Vector_Low_Res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3110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6805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59" grpId="0" animBg="1"/>
      <p:bldP spid="49" grpId="0"/>
      <p:bldP spid="51" grpId="0" build="allAtOnce"/>
      <p:bldP spid="60" grpId="0"/>
      <p:bldP spid="61" grpId="0"/>
      <p:bldP spid="62" grpId="0" build="allAtOnce"/>
      <p:bldP spid="63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68" grpId="0" animBg="1"/>
      <p:bldP spid="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3625" y="1386500"/>
            <a:ext cx="3600000" cy="3600000"/>
            <a:chOff x="5111250" y="1053125"/>
            <a:chExt cx="3600000" cy="3600000"/>
          </a:xfrm>
        </p:grpSpPr>
        <p:sp>
          <p:nvSpPr>
            <p:cNvPr id="7" name="Rectangle 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6" name="Group 125"/>
          <p:cNvGrpSpPr/>
          <p:nvPr/>
        </p:nvGrpSpPr>
        <p:grpSpPr>
          <a:xfrm>
            <a:off x="469400" y="1380150"/>
            <a:ext cx="3600000" cy="3600000"/>
            <a:chOff x="5111250" y="1053125"/>
            <a:chExt cx="3600000" cy="3600000"/>
          </a:xfrm>
        </p:grpSpPr>
        <p:sp>
          <p:nvSpPr>
            <p:cNvPr id="127" name="Rectangle 12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129" name="Group 128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55" y="2538350"/>
            <a:ext cx="1848295" cy="660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7" y="2801423"/>
            <a:ext cx="1848295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74" y="2859624"/>
            <a:ext cx="1901675" cy="660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950" y="2942025"/>
            <a:ext cx="1901675" cy="66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880" y="1827749"/>
            <a:ext cx="1817820" cy="660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3305" y="2216773"/>
            <a:ext cx="1817820" cy="660400"/>
          </a:xfrm>
          <a:prstGeom prst="rect">
            <a:avLst/>
          </a:prstGeom>
        </p:spPr>
      </p:pic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809626" y="5170488"/>
            <a:ext cx="344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9   8   8   M  M    34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882517" y="5577413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</a:t>
            </a: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or</a:t>
            </a: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  N</a:t>
            </a:r>
          </a:p>
        </p:txBody>
      </p:sp>
      <p:sp>
        <p:nvSpPr>
          <p:cNvPr id="58" name="Text Box 69"/>
          <p:cNvSpPr txBox="1">
            <a:spLocks noChangeArrowheads="1"/>
          </p:cNvSpPr>
          <p:nvPr/>
        </p:nvSpPr>
        <p:spPr bwMode="auto">
          <a:xfrm>
            <a:off x="3197092" y="5295900"/>
            <a:ext cx="93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80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829645" y="5661119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304925" y="9488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1733962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2129662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2541238" y="9488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6486719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6902892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1349" y="530838"/>
            <a:ext cx="1237019" cy="2630410"/>
            <a:chOff x="607025" y="578463"/>
            <a:chExt cx="1237019" cy="2630410"/>
          </a:xfrm>
        </p:grpSpPr>
        <p:sp>
          <p:nvSpPr>
            <p:cNvPr id="65" name="Text Box 43"/>
            <p:cNvSpPr txBox="1">
              <a:spLocks noChangeArrowheads="1"/>
            </p:cNvSpPr>
            <p:nvPr/>
          </p:nvSpPr>
          <p:spPr bwMode="auto">
            <a:xfrm>
              <a:off x="1267782" y="578463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66" name="Group 44"/>
            <p:cNvGrpSpPr>
              <a:grpSpLocks/>
            </p:cNvGrpSpPr>
            <p:nvPr/>
          </p:nvGrpSpPr>
          <p:grpSpPr bwMode="auto">
            <a:xfrm>
              <a:off x="1345344" y="937237"/>
              <a:ext cx="360362" cy="576263"/>
              <a:chOff x="1791" y="1298"/>
              <a:chExt cx="227" cy="363"/>
            </a:xfrm>
          </p:grpSpPr>
          <p:sp>
            <p:nvSpPr>
              <p:cNvPr id="67" name="Line 45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56"/>
            <p:cNvGrpSpPr>
              <a:grpSpLocks/>
            </p:cNvGrpSpPr>
            <p:nvPr/>
          </p:nvGrpSpPr>
          <p:grpSpPr bwMode="auto">
            <a:xfrm>
              <a:off x="607025" y="2632610"/>
              <a:ext cx="360362" cy="576263"/>
              <a:chOff x="1791" y="1298"/>
              <a:chExt cx="227" cy="363"/>
            </a:xfrm>
          </p:grpSpPr>
          <p:sp>
            <p:nvSpPr>
              <p:cNvPr id="71" name="Line 57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8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4798635" y="5804759"/>
            <a:ext cx="559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5827156" y="5804759"/>
            <a:ext cx="435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6281926" y="5804759"/>
            <a:ext cx="481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6729480" y="5804759"/>
            <a:ext cx="4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7154296" y="5804759"/>
            <a:ext cx="488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7570100" y="5804759"/>
            <a:ext cx="59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8106662" y="5804759"/>
            <a:ext cx="574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34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5787716" y="4924166"/>
            <a:ext cx="2063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175" y="60024"/>
            <a:ext cx="6677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OUTDOOR SCORING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(Alternate Shooting)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60925" y="571924"/>
            <a:ext cx="4017127" cy="41549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Arial"/>
                <a:cs typeface="Arial"/>
              </a:rPr>
              <a:t>One arrow shot out of sequence</a:t>
            </a:r>
            <a:endParaRPr lang="en-US" sz="2100" dirty="0">
              <a:latin typeface="Arial"/>
              <a:cs typeface="Arial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902" y="2620448"/>
            <a:ext cx="1848295" cy="660400"/>
          </a:xfrm>
          <a:prstGeom prst="rect">
            <a:avLst/>
          </a:prstGeom>
        </p:spPr>
      </p:pic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6107312" y="951138"/>
            <a:ext cx="5784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2" name="Text Box 8"/>
          <p:cNvSpPr txBox="1">
            <a:spLocks noChangeArrowheads="1"/>
          </p:cNvSpPr>
          <p:nvPr/>
        </p:nvSpPr>
        <p:spPr bwMode="auto">
          <a:xfrm>
            <a:off x="5417979" y="5804759"/>
            <a:ext cx="40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5377659" y="5416989"/>
            <a:ext cx="576262" cy="665325"/>
            <a:chOff x="6500813" y="5108575"/>
            <a:chExt cx="576262" cy="665325"/>
          </a:xfrm>
        </p:grpSpPr>
        <p:sp>
          <p:nvSpPr>
            <p:cNvPr id="96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58218" y="5584649"/>
            <a:ext cx="3323968" cy="681164"/>
            <a:chOff x="5462123" y="5584649"/>
            <a:chExt cx="3323968" cy="681164"/>
          </a:xfrm>
        </p:grpSpPr>
        <p:sp>
          <p:nvSpPr>
            <p:cNvPr id="84" name="TextBox 83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0" name="Oval 11"/>
          <p:cNvSpPr>
            <a:spLocks noChangeArrowheads="1"/>
          </p:cNvSpPr>
          <p:nvPr/>
        </p:nvSpPr>
        <p:spPr bwMode="auto">
          <a:xfrm>
            <a:off x="5335089" y="5767980"/>
            <a:ext cx="26964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4" name="Group 93"/>
          <p:cNvGrpSpPr/>
          <p:nvPr/>
        </p:nvGrpSpPr>
        <p:grpSpPr>
          <a:xfrm>
            <a:off x="732243" y="4943299"/>
            <a:ext cx="3323968" cy="681164"/>
            <a:chOff x="5462123" y="5584649"/>
            <a:chExt cx="3323968" cy="681164"/>
          </a:xfrm>
        </p:grpSpPr>
        <p:sp>
          <p:nvSpPr>
            <p:cNvPr id="98" name="TextBox 97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26</a:t>
            </a:fld>
            <a:endParaRPr lang="en-US"/>
          </a:p>
        </p:txBody>
      </p:sp>
      <p:pic>
        <p:nvPicPr>
          <p:cNvPr id="110" name="Picture 109" descr="OAALogo_Vector_Low_Res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8919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59" grpId="0" animBg="1"/>
      <p:bldP spid="49" grpId="0"/>
      <p:bldP spid="51" grpId="0" build="allAtOnce"/>
      <p:bldP spid="60" grpId="0"/>
      <p:bldP spid="61" grpId="0"/>
      <p:bldP spid="62" grpId="0" build="allAtOnce"/>
      <p:bldP spid="63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68" grpId="0" animBg="1"/>
      <p:bldP spid="101" grpId="0"/>
      <p:bldP spid="102" grpId="0"/>
      <p:bldP spid="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3625" y="1386500"/>
            <a:ext cx="3600000" cy="3600000"/>
            <a:chOff x="5111250" y="1053125"/>
            <a:chExt cx="3600000" cy="3600000"/>
          </a:xfrm>
        </p:grpSpPr>
        <p:sp>
          <p:nvSpPr>
            <p:cNvPr id="7" name="Rectangle 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6" name="Group 125"/>
          <p:cNvGrpSpPr/>
          <p:nvPr/>
        </p:nvGrpSpPr>
        <p:grpSpPr>
          <a:xfrm>
            <a:off x="469400" y="1380150"/>
            <a:ext cx="3600000" cy="3600000"/>
            <a:chOff x="5111250" y="1053125"/>
            <a:chExt cx="3600000" cy="3600000"/>
          </a:xfrm>
        </p:grpSpPr>
        <p:sp>
          <p:nvSpPr>
            <p:cNvPr id="127" name="Rectangle 126"/>
            <p:cNvSpPr/>
            <p:nvPr/>
          </p:nvSpPr>
          <p:spPr>
            <a:xfrm>
              <a:off x="5111250" y="1053125"/>
              <a:ext cx="360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8518" y="4358330"/>
              <a:ext cx="235553" cy="245189"/>
            </a:xfrm>
            <a:prstGeom prst="rect">
              <a:avLst/>
            </a:prstGeom>
          </p:spPr>
        </p:pic>
        <p:grpSp>
          <p:nvGrpSpPr>
            <p:cNvPr id="129" name="Group 128"/>
            <p:cNvGrpSpPr/>
            <p:nvPr/>
          </p:nvGrpSpPr>
          <p:grpSpPr>
            <a:xfrm>
              <a:off x="5201250" y="1143125"/>
              <a:ext cx="3420000" cy="3420000"/>
              <a:chOff x="3490810" y="4187460"/>
              <a:chExt cx="2160000" cy="21600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490810" y="4187460"/>
                <a:ext cx="2160000" cy="216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70810" y="4367460"/>
                <a:ext cx="1800000" cy="1800000"/>
              </a:xfrm>
              <a:prstGeom prst="ellipse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850810" y="4547460"/>
                <a:ext cx="1440000" cy="144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030810" y="4727460"/>
                <a:ext cx="1080000" cy="1080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10810" y="490746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390810" y="508746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480810" y="517746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4534810" y="5231460"/>
                <a:ext cx="72000" cy="72000"/>
                <a:chOff x="5498524" y="3265689"/>
                <a:chExt cx="72000" cy="7200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5498524" y="3301688"/>
                  <a:ext cx="72000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55" y="2538350"/>
            <a:ext cx="1848295" cy="660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52" y="2849048"/>
            <a:ext cx="1848295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49" y="2192874"/>
            <a:ext cx="1901675" cy="660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075" y="2656275"/>
            <a:ext cx="1901675" cy="66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255" y="3208874"/>
            <a:ext cx="1817820" cy="660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430" y="2216773"/>
            <a:ext cx="1817820" cy="660400"/>
          </a:xfrm>
          <a:prstGeom prst="rect">
            <a:avLst/>
          </a:prstGeom>
        </p:spPr>
      </p:pic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793750" y="5170488"/>
            <a:ext cx="3506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 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9   8   8   M  M    34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882517" y="5577413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</a:t>
            </a: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or</a:t>
            </a: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  N</a:t>
            </a:r>
          </a:p>
        </p:txBody>
      </p:sp>
      <p:sp>
        <p:nvSpPr>
          <p:cNvPr id="58" name="Text Box 69"/>
          <p:cNvSpPr txBox="1">
            <a:spLocks noChangeArrowheads="1"/>
          </p:cNvSpPr>
          <p:nvPr/>
        </p:nvSpPr>
        <p:spPr bwMode="auto">
          <a:xfrm>
            <a:off x="3197092" y="5295900"/>
            <a:ext cx="93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80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2335431" y="5661119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304925" y="9488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1733962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2129662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2541238" y="9488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6405080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6657975" y="9488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- 8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3525" y="530838"/>
            <a:ext cx="1400306" cy="2630410"/>
            <a:chOff x="607025" y="578463"/>
            <a:chExt cx="1400306" cy="2630410"/>
          </a:xfrm>
        </p:grpSpPr>
        <p:sp>
          <p:nvSpPr>
            <p:cNvPr id="65" name="Text Box 43"/>
            <p:cNvSpPr txBox="1">
              <a:spLocks noChangeArrowheads="1"/>
            </p:cNvSpPr>
            <p:nvPr/>
          </p:nvSpPr>
          <p:spPr bwMode="auto">
            <a:xfrm>
              <a:off x="1431069" y="578463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66" name="Group 44"/>
            <p:cNvGrpSpPr>
              <a:grpSpLocks/>
            </p:cNvGrpSpPr>
            <p:nvPr/>
          </p:nvGrpSpPr>
          <p:grpSpPr bwMode="auto">
            <a:xfrm>
              <a:off x="1535844" y="937237"/>
              <a:ext cx="360362" cy="576263"/>
              <a:chOff x="1911" y="1298"/>
              <a:chExt cx="227" cy="363"/>
            </a:xfrm>
          </p:grpSpPr>
          <p:sp>
            <p:nvSpPr>
              <p:cNvPr id="67" name="Line 45"/>
              <p:cNvSpPr>
                <a:spLocks noChangeShapeType="1"/>
              </p:cNvSpPr>
              <p:nvPr/>
            </p:nvSpPr>
            <p:spPr bwMode="auto">
              <a:xfrm>
                <a:off x="191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flipH="1">
                <a:off x="191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56"/>
            <p:cNvGrpSpPr>
              <a:grpSpLocks/>
            </p:cNvGrpSpPr>
            <p:nvPr/>
          </p:nvGrpSpPr>
          <p:grpSpPr bwMode="auto">
            <a:xfrm>
              <a:off x="607025" y="2632610"/>
              <a:ext cx="360362" cy="576263"/>
              <a:chOff x="1791" y="1298"/>
              <a:chExt cx="227" cy="363"/>
            </a:xfrm>
          </p:grpSpPr>
          <p:sp>
            <p:nvSpPr>
              <p:cNvPr id="71" name="Line 57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8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5395672" y="5810198"/>
            <a:ext cx="504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5850246" y="5810198"/>
            <a:ext cx="435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6281925" y="5810198"/>
            <a:ext cx="400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6729481" y="5810198"/>
            <a:ext cx="479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7165841" y="5810198"/>
            <a:ext cx="45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7570100" y="5810198"/>
            <a:ext cx="59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8106662" y="5810198"/>
            <a:ext cx="574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25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5787716" y="4924166"/>
            <a:ext cx="2063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0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175" y="60024"/>
            <a:ext cx="6677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OUTDOOR SCORING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(Alternate Shooting)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60925" y="556049"/>
            <a:ext cx="4017127" cy="41549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Arial"/>
                <a:cs typeface="Arial"/>
              </a:rPr>
              <a:t>One arrow shot out of sequence</a:t>
            </a:r>
            <a:endParaRPr lang="en-US" sz="2100" dirty="0">
              <a:latin typeface="Arial"/>
              <a:cs typeface="Arial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366114" y="5416989"/>
            <a:ext cx="576262" cy="665325"/>
            <a:chOff x="6500813" y="5108575"/>
            <a:chExt cx="576262" cy="665325"/>
          </a:xfrm>
        </p:grpSpPr>
        <p:sp>
          <p:nvSpPr>
            <p:cNvPr id="89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58218" y="5584649"/>
            <a:ext cx="3323968" cy="681164"/>
            <a:chOff x="5462123" y="5584649"/>
            <a:chExt cx="3323968" cy="681164"/>
          </a:xfrm>
        </p:grpSpPr>
        <p:sp>
          <p:nvSpPr>
            <p:cNvPr id="84" name="TextBox 83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0" name="Oval 11"/>
          <p:cNvSpPr>
            <a:spLocks noChangeArrowheads="1"/>
          </p:cNvSpPr>
          <p:nvPr/>
        </p:nvSpPr>
        <p:spPr bwMode="auto">
          <a:xfrm>
            <a:off x="5335089" y="5767980"/>
            <a:ext cx="26964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6" name="TextBox 95"/>
          <p:cNvSpPr txBox="1"/>
          <p:nvPr/>
        </p:nvSpPr>
        <p:spPr>
          <a:xfrm>
            <a:off x="2915381" y="556049"/>
            <a:ext cx="5968104" cy="4154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Arial"/>
                <a:cs typeface="Arial"/>
              </a:rPr>
              <a:t>One arrow shot out of time, one out of sequence</a:t>
            </a:r>
            <a:endParaRPr lang="en-US" sz="2100" dirty="0">
              <a:latin typeface="Arial"/>
              <a:cs typeface="Arial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804264" y="5426514"/>
            <a:ext cx="576262" cy="665325"/>
            <a:chOff x="6500813" y="5108575"/>
            <a:chExt cx="576262" cy="665325"/>
          </a:xfrm>
        </p:grpSpPr>
        <p:sp>
          <p:nvSpPr>
            <p:cNvPr id="98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32243" y="4943299"/>
            <a:ext cx="3323968" cy="681164"/>
            <a:chOff x="5462123" y="5584649"/>
            <a:chExt cx="3323968" cy="681164"/>
          </a:xfrm>
        </p:grpSpPr>
        <p:sp>
          <p:nvSpPr>
            <p:cNvPr id="101" name="TextBox 100"/>
            <p:cNvSpPr txBox="1"/>
            <p:nvPr/>
          </p:nvSpPr>
          <p:spPr>
            <a:xfrm>
              <a:off x="8184478" y="5584649"/>
              <a:ext cx="508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5462123" y="5833813"/>
              <a:ext cx="3323968" cy="432000"/>
              <a:chOff x="5462123" y="5833813"/>
              <a:chExt cx="3323968" cy="432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6783964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22408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66603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8107984" y="5833813"/>
                <a:ext cx="678107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41011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95708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462123" y="5833813"/>
                <a:ext cx="438492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27</a:t>
            </a:fld>
            <a:endParaRPr lang="en-US"/>
          </a:p>
        </p:txBody>
      </p:sp>
      <p:pic>
        <p:nvPicPr>
          <p:cNvPr id="111" name="Picture 110" descr="OAALogo_Vector_Low_Res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4770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 Hor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59" grpId="0" animBg="1"/>
      <p:bldP spid="49" grpId="0"/>
      <p:bldP spid="51" grpId="0" build="allAtOnce"/>
      <p:bldP spid="60" grpId="0"/>
      <p:bldP spid="61" grpId="0"/>
      <p:bldP spid="62" grpId="0" build="allAtOnce"/>
      <p:bldP spid="63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68" grpId="0" animBg="1"/>
      <p:bldP spid="80" grpId="0" animBg="1"/>
      <p:bldP spid="9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45260"/>
            <a:ext cx="9144000" cy="7200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854" y="2087563"/>
            <a:ext cx="7687945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>
                <a:solidFill>
                  <a:srgbClr val="FFFFFF"/>
                </a:solidFill>
                <a:cs typeface="Arial"/>
              </a:rPr>
              <a:t>Assign value to each arrow.</a:t>
            </a:r>
          </a:p>
          <a:p>
            <a:pPr marL="457200" indent="-457200">
              <a:buAutoNum type="arabicPeriod"/>
            </a:pPr>
            <a:endParaRPr lang="en-US" sz="2800" b="1" dirty="0" smtClean="0">
              <a:solidFill>
                <a:srgbClr val="FFFFFF"/>
              </a:solidFill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800" b="1" dirty="0" smtClean="0">
                <a:solidFill>
                  <a:srgbClr val="FFFFFF"/>
                </a:solidFill>
                <a:cs typeface="Arial"/>
              </a:rPr>
              <a:t>Order all arrow values from high to low and take 3 lowest values.</a:t>
            </a:r>
          </a:p>
          <a:p>
            <a:pPr marL="457200" indent="-457200">
              <a:buAutoNum type="arabicPeriod"/>
            </a:pPr>
            <a:endParaRPr lang="en-US" sz="2800" b="1" dirty="0" smtClean="0">
              <a:solidFill>
                <a:srgbClr val="FFFFFF"/>
              </a:solidFill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800" b="1" dirty="0" smtClean="0">
                <a:solidFill>
                  <a:srgbClr val="FFFFFF"/>
                </a:solidFill>
                <a:cs typeface="Arial"/>
              </a:rPr>
              <a:t>Assess penalties for shooting of time on the 3 lowest values </a:t>
            </a:r>
            <a:r>
              <a:rPr lang="en-US" sz="2800" b="1" i="1" dirty="0" smtClean="0">
                <a:solidFill>
                  <a:srgbClr val="FFFFFF"/>
                </a:solidFill>
                <a:cs typeface="Arial"/>
              </a:rPr>
              <a:t>(or out of sequence in alternating match)</a:t>
            </a:r>
            <a:r>
              <a:rPr lang="en-US" sz="2800" b="1" dirty="0" smtClean="0">
                <a:solidFill>
                  <a:srgbClr val="FFFFFF"/>
                </a:solidFill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0750" y="904875"/>
            <a:ext cx="221547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+mj-lt"/>
                <a:cs typeface="Arial"/>
              </a:rPr>
              <a:t>Summary</a:t>
            </a:r>
            <a:endParaRPr lang="en-US" sz="4000" b="1" dirty="0">
              <a:solidFill>
                <a:srgbClr val="FFFF00"/>
              </a:solidFill>
              <a:latin typeface="+mj-lt"/>
              <a:cs typeface="Arial"/>
            </a:endParaRPr>
          </a:p>
        </p:txBody>
      </p:sp>
      <p:pic>
        <p:nvPicPr>
          <p:cNvPr id="11" name="Picture 10" descr="OAALogo_Vector_Low_R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3568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873750" y="60024"/>
            <a:ext cx="3540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2000" y="18000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669313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4487180" y="3148413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74605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4496705" y="514390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673499" y="342925"/>
              <a:ext cx="1800000" cy="1800000"/>
              <a:chOff x="3680355" y="342925"/>
              <a:chExt cx="1800000" cy="180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680355" y="342925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4490355" y="115292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33313" y="3202413"/>
              <a:ext cx="72000" cy="72000"/>
              <a:chOff x="5498524" y="3265689"/>
              <a:chExt cx="72000" cy="72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4538605" y="5197900"/>
              <a:ext cx="72000" cy="72000"/>
              <a:chOff x="5498524" y="3265689"/>
              <a:chExt cx="72000" cy="720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37499" y="1206925"/>
              <a:ext cx="72000" cy="72000"/>
              <a:chOff x="5498524" y="3265689"/>
              <a:chExt cx="72000" cy="7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92725"/>
            <a:ext cx="1848295" cy="6604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052" y="2368213"/>
            <a:ext cx="1848295" cy="6604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852" y="2698413"/>
            <a:ext cx="1848295" cy="660400"/>
          </a:xfrm>
          <a:prstGeom prst="rect">
            <a:avLst/>
          </a:prstGeom>
        </p:spPr>
      </p:pic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6516688" y="2397125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9  </a:t>
            </a:r>
            <a:r>
              <a:rPr lang="hr-HR" dirty="0" smtClean="0">
                <a:solidFill>
                  <a:schemeClr val="bg1"/>
                </a:solidFill>
              </a:rPr>
              <a:t> 8   7    24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6673850" y="1868488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b="1" dirty="0">
                <a:solidFill>
                  <a:schemeClr val="bg1"/>
                </a:solidFill>
              </a:rPr>
              <a:t>Result =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5940425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8207375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6238800" y="4437063"/>
            <a:ext cx="25923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6520498" y="5507038"/>
            <a:ext cx="38639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7" name="Text Box 24"/>
          <p:cNvSpPr txBox="1">
            <a:spLocks noChangeArrowheads="1"/>
          </p:cNvSpPr>
          <p:nvPr/>
        </p:nvSpPr>
        <p:spPr bwMode="auto">
          <a:xfrm>
            <a:off x="6964998" y="5507038"/>
            <a:ext cx="46005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7366318" y="5516563"/>
            <a:ext cx="389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7833043" y="5516563"/>
            <a:ext cx="63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15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068388" y="10112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1057275" y="29892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r>
              <a:rPr lang="hr-HR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1539875" y="29892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1030720" y="250031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M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84" name="Group 27"/>
          <p:cNvGrpSpPr>
            <a:grpSpLocks/>
          </p:cNvGrpSpPr>
          <p:nvPr/>
        </p:nvGrpSpPr>
        <p:grpSpPr bwMode="auto">
          <a:xfrm>
            <a:off x="1190625" y="2947988"/>
            <a:ext cx="360363" cy="576262"/>
            <a:chOff x="1791" y="1298"/>
            <a:chExt cx="227" cy="363"/>
          </a:xfrm>
        </p:grpSpPr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29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19"/>
          <p:cNvGrpSpPr>
            <a:grpSpLocks/>
          </p:cNvGrpSpPr>
          <p:nvPr/>
        </p:nvGrpSpPr>
        <p:grpSpPr bwMode="auto">
          <a:xfrm>
            <a:off x="2700338" y="2708275"/>
            <a:ext cx="360362" cy="576263"/>
            <a:chOff x="1791" y="1298"/>
            <a:chExt cx="227" cy="363"/>
          </a:xfrm>
        </p:grpSpPr>
        <p:sp>
          <p:nvSpPr>
            <p:cNvPr id="88" name="Line 20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Oval 31"/>
          <p:cNvSpPr>
            <a:spLocks noChangeArrowheads="1"/>
          </p:cNvSpPr>
          <p:nvPr/>
        </p:nvSpPr>
        <p:spPr bwMode="auto">
          <a:xfrm>
            <a:off x="7388225" y="2955925"/>
            <a:ext cx="935038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2</a:t>
            </a:fld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6484688" y="5296024"/>
            <a:ext cx="1949221" cy="681164"/>
            <a:chOff x="6659313" y="5306184"/>
            <a:chExt cx="1949221" cy="681164"/>
          </a:xfrm>
        </p:grpSpPr>
        <p:grpSp>
          <p:nvGrpSpPr>
            <p:cNvPr id="92" name="Group 91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Oval 22"/>
          <p:cNvSpPr>
            <a:spLocks noChangeArrowheads="1"/>
          </p:cNvSpPr>
          <p:nvPr/>
        </p:nvSpPr>
        <p:spPr bwMode="auto">
          <a:xfrm>
            <a:off x="6463348" y="5459413"/>
            <a:ext cx="13608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8" name="Group 97"/>
          <p:cNvGrpSpPr/>
          <p:nvPr/>
        </p:nvGrpSpPr>
        <p:grpSpPr>
          <a:xfrm>
            <a:off x="6480000" y="2178174"/>
            <a:ext cx="1949221" cy="681164"/>
            <a:chOff x="6659313" y="5306184"/>
            <a:chExt cx="1949221" cy="681164"/>
          </a:xfrm>
        </p:grpSpPr>
        <p:grpSp>
          <p:nvGrpSpPr>
            <p:cNvPr id="99" name="Group 98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Date Placeholder 2"/>
          <p:cNvSpPr>
            <a:spLocks noGrp="1"/>
          </p:cNvSpPr>
          <p:nvPr>
            <p:ph type="dt" sz="half" idx="10"/>
          </p:nvPr>
        </p:nvSpPr>
        <p:spPr>
          <a:xfrm>
            <a:off x="3984625" y="6306989"/>
            <a:ext cx="5035550" cy="365125"/>
          </a:xfrm>
        </p:spPr>
        <p:txBody>
          <a:bodyPr/>
          <a:lstStyle/>
          <a:p>
            <a:r>
              <a:rPr lang="en-CA" dirty="0" smtClean="0"/>
              <a:t>OAA</a:t>
            </a:r>
            <a:r>
              <a:rPr lang="en-CA" dirty="0" smtClean="0"/>
              <a:t>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pic>
        <p:nvPicPr>
          <p:cNvPr id="108" name="Picture 107" descr="OAALogo_Vector_Low_Re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5190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 build="allAtOnce"/>
      <p:bldP spid="82" grpId="0"/>
      <p:bldP spid="83" grpId="0"/>
      <p:bldP spid="90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873750" y="60024"/>
            <a:ext cx="3540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92000" y="18000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674906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4397180" y="305841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73761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4406705" y="505390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675066" y="342925"/>
              <a:ext cx="1800000" cy="1800000"/>
              <a:chOff x="4414220" y="669222"/>
              <a:chExt cx="1440000" cy="144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414220" y="669222"/>
                <a:ext cx="1440000" cy="144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>
                <a:off x="4990220" y="1245222"/>
                <a:ext cx="288000" cy="288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38906" y="3202413"/>
              <a:ext cx="72000" cy="72000"/>
              <a:chOff x="5498524" y="3265689"/>
              <a:chExt cx="72000" cy="72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4539066" y="1206925"/>
              <a:ext cx="72000" cy="72000"/>
              <a:chOff x="5498524" y="3265689"/>
              <a:chExt cx="72000" cy="72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537761" y="5197900"/>
              <a:ext cx="72000" cy="72000"/>
              <a:chOff x="5498524" y="3265689"/>
              <a:chExt cx="72000" cy="720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805" y="601850"/>
            <a:ext cx="1892969" cy="5969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205" y="2691000"/>
            <a:ext cx="1892969" cy="5969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230" y="3510150"/>
            <a:ext cx="1892969" cy="5969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630" y="4662675"/>
            <a:ext cx="1892969" cy="596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427787" y="1852613"/>
            <a:ext cx="2153781" cy="1006177"/>
            <a:chOff x="6507162" y="1852613"/>
            <a:chExt cx="2153781" cy="1006177"/>
          </a:xfrm>
        </p:grpSpPr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6507162" y="2397125"/>
              <a:ext cx="21537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10 </a:t>
              </a:r>
              <a:r>
                <a:rPr lang="hr-HR" dirty="0" smtClean="0">
                  <a:solidFill>
                    <a:schemeClr val="bg1"/>
                  </a:solidFill>
                </a:rPr>
                <a:t>10  M   20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6705600" y="1852613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Result =</a:t>
              </a:r>
            </a:p>
          </p:txBody>
        </p:sp>
      </p:grpSp>
      <p:sp>
        <p:nvSpPr>
          <p:cNvPr id="72" name="Text Box 29"/>
          <p:cNvSpPr txBox="1">
            <a:spLocks noChangeArrowheads="1"/>
          </p:cNvSpPr>
          <p:nvPr/>
        </p:nvSpPr>
        <p:spPr bwMode="auto">
          <a:xfrm>
            <a:off x="5940425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8207375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74" name="Oval 30"/>
          <p:cNvSpPr>
            <a:spLocks noChangeArrowheads="1"/>
          </p:cNvSpPr>
          <p:nvPr/>
        </p:nvSpPr>
        <p:spPr bwMode="auto">
          <a:xfrm>
            <a:off x="5780261" y="2981325"/>
            <a:ext cx="935037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1067594" y="10112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1064780" y="29892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1060450" y="49895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2189088" y="3514080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238800" y="4437063"/>
            <a:ext cx="24479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6423343" y="5507038"/>
            <a:ext cx="5749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2" name="Text Box 21"/>
          <p:cNvSpPr txBox="1">
            <a:spLocks noChangeArrowheads="1"/>
          </p:cNvSpPr>
          <p:nvPr/>
        </p:nvSpPr>
        <p:spPr bwMode="auto">
          <a:xfrm>
            <a:off x="6868478" y="5507038"/>
            <a:ext cx="624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7360603" y="5502573"/>
            <a:ext cx="434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4" name="Text Box 23"/>
          <p:cNvSpPr txBox="1">
            <a:spLocks noChangeArrowheads="1"/>
          </p:cNvSpPr>
          <p:nvPr/>
        </p:nvSpPr>
        <p:spPr bwMode="auto">
          <a:xfrm>
            <a:off x="7856221" y="5502573"/>
            <a:ext cx="52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20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>
            <a:off x="5972707" y="5507038"/>
            <a:ext cx="5941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484688" y="5296024"/>
            <a:ext cx="1949221" cy="681164"/>
            <a:chOff x="6659313" y="5306184"/>
            <a:chExt cx="1949221" cy="681164"/>
          </a:xfrm>
        </p:grpSpPr>
        <p:grpSp>
          <p:nvGrpSpPr>
            <p:cNvPr id="87" name="Group 86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6455092" y="5459413"/>
            <a:ext cx="136080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3" name="Group 92"/>
          <p:cNvGrpSpPr/>
          <p:nvPr/>
        </p:nvGrpSpPr>
        <p:grpSpPr>
          <a:xfrm>
            <a:off x="6480000" y="2178174"/>
            <a:ext cx="1949221" cy="681164"/>
            <a:chOff x="6659313" y="5306184"/>
            <a:chExt cx="1949221" cy="681164"/>
          </a:xfrm>
        </p:grpSpPr>
        <p:grpSp>
          <p:nvGrpSpPr>
            <p:cNvPr id="94" name="Group 93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3</a:t>
            </a:fld>
            <a:endParaRPr lang="en-US"/>
          </a:p>
        </p:txBody>
      </p:sp>
      <p:sp>
        <p:nvSpPr>
          <p:cNvPr id="100" name="Date Placeholder 2"/>
          <p:cNvSpPr>
            <a:spLocks noGrp="1"/>
          </p:cNvSpPr>
          <p:nvPr>
            <p:ph type="dt" sz="half" idx="10"/>
          </p:nvPr>
        </p:nvSpPr>
        <p:spPr>
          <a:xfrm>
            <a:off x="3984625" y="6291114"/>
            <a:ext cx="5035550" cy="365125"/>
          </a:xfrm>
        </p:spPr>
        <p:txBody>
          <a:bodyPr/>
          <a:lstStyle/>
          <a:p>
            <a:r>
              <a:rPr lang="en-CA" dirty="0" smtClean="0"/>
              <a:t>OAA</a:t>
            </a:r>
            <a:r>
              <a:rPr lang="en-CA" dirty="0" smtClean="0"/>
              <a:t>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pic>
        <p:nvPicPr>
          <p:cNvPr id="102" name="Picture 101" descr="OAALogo_Vector_Low_Re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272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1"/>
      <p:bldP spid="74" grpId="0" animBg="1"/>
      <p:bldP spid="75" grpId="0"/>
      <p:bldP spid="76" grpId="0" build="allAtOnce"/>
      <p:bldP spid="77" grpId="0"/>
      <p:bldP spid="78" grpId="0"/>
      <p:bldP spid="79" grpId="0"/>
      <p:bldP spid="81" grpId="0"/>
      <p:bldP spid="82" grpId="0"/>
      <p:bldP spid="83" grpId="0"/>
      <p:bldP spid="84" grpId="0"/>
      <p:bldP spid="85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873750" y="60024"/>
            <a:ext cx="3540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2000" y="18000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669313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4487180" y="3148413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74605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4496705" y="514390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673499" y="342925"/>
              <a:ext cx="1800000" cy="1800000"/>
              <a:chOff x="3680355" y="342925"/>
              <a:chExt cx="1800000" cy="180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680355" y="342925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4490355" y="115292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33313" y="3202413"/>
              <a:ext cx="72000" cy="72000"/>
              <a:chOff x="5498524" y="3265689"/>
              <a:chExt cx="72000" cy="72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4538605" y="5197900"/>
              <a:ext cx="72000" cy="72000"/>
              <a:chOff x="5498524" y="3265689"/>
              <a:chExt cx="72000" cy="720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37499" y="1206925"/>
              <a:ext cx="72000" cy="72000"/>
              <a:chOff x="5498524" y="3265689"/>
              <a:chExt cx="72000" cy="7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560" y="492525"/>
            <a:ext cx="1848295" cy="6604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852" y="2368213"/>
            <a:ext cx="1848295" cy="6604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310" y="2804538"/>
            <a:ext cx="1848295" cy="6604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457" y="4762563"/>
            <a:ext cx="1848295" cy="660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554788" y="1836738"/>
            <a:ext cx="1976121" cy="1022052"/>
            <a:chOff x="6554788" y="1836738"/>
            <a:chExt cx="1976121" cy="1022052"/>
          </a:xfrm>
        </p:grpSpPr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6554788" y="2397125"/>
              <a:ext cx="19761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9  </a:t>
              </a:r>
              <a:r>
                <a:rPr lang="hr-HR" dirty="0" smtClean="0">
                  <a:solidFill>
                    <a:schemeClr val="bg1"/>
                  </a:solidFill>
                </a:rPr>
                <a:t> 9   9    27 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6673850" y="1836738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Result =</a:t>
              </a:r>
            </a:p>
          </p:txBody>
        </p:sp>
      </p:grpSp>
      <p:sp>
        <p:nvSpPr>
          <p:cNvPr id="72" name="Text Box 17"/>
          <p:cNvSpPr txBox="1">
            <a:spLocks noChangeArrowheads="1"/>
          </p:cNvSpPr>
          <p:nvPr/>
        </p:nvSpPr>
        <p:spPr bwMode="auto">
          <a:xfrm>
            <a:off x="5940425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8207375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74" name="Oval 28"/>
          <p:cNvSpPr>
            <a:spLocks noChangeArrowheads="1"/>
          </p:cNvSpPr>
          <p:nvPr/>
        </p:nvSpPr>
        <p:spPr bwMode="auto">
          <a:xfrm>
            <a:off x="7388225" y="2971800"/>
            <a:ext cx="935038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1068388" y="10112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1074738" y="2989263"/>
            <a:ext cx="719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r>
              <a:rPr lang="hr-HR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1541463" y="2989263"/>
            <a:ext cx="49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9</a:t>
            </a:r>
          </a:p>
        </p:txBody>
      </p:sp>
      <p:grpSp>
        <p:nvGrpSpPr>
          <p:cNvPr id="78" name="Group 21"/>
          <p:cNvGrpSpPr>
            <a:grpSpLocks/>
          </p:cNvGrpSpPr>
          <p:nvPr/>
        </p:nvGrpSpPr>
        <p:grpSpPr bwMode="auto">
          <a:xfrm>
            <a:off x="2970213" y="2835275"/>
            <a:ext cx="360362" cy="576263"/>
            <a:chOff x="1791" y="1298"/>
            <a:chExt cx="227" cy="363"/>
          </a:xfrm>
        </p:grpSpPr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Text Box 24"/>
          <p:cNvSpPr txBox="1">
            <a:spLocks noChangeArrowheads="1"/>
          </p:cNvSpPr>
          <p:nvPr/>
        </p:nvSpPr>
        <p:spPr bwMode="auto">
          <a:xfrm>
            <a:off x="1106488" y="24685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82" name="Group 25"/>
          <p:cNvGrpSpPr>
            <a:grpSpLocks/>
          </p:cNvGrpSpPr>
          <p:nvPr/>
        </p:nvGrpSpPr>
        <p:grpSpPr bwMode="auto">
          <a:xfrm>
            <a:off x="1192213" y="2947988"/>
            <a:ext cx="360362" cy="576262"/>
            <a:chOff x="1791" y="1298"/>
            <a:chExt cx="227" cy="363"/>
          </a:xfrm>
        </p:grpSpPr>
        <p:sp>
          <p:nvSpPr>
            <p:cNvPr id="83" name="Line 26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7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1074738" y="49990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6238800" y="4437063"/>
            <a:ext cx="2663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6528753" y="5507038"/>
            <a:ext cx="4289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9" name="Text Box 12"/>
          <p:cNvSpPr txBox="1">
            <a:spLocks noChangeArrowheads="1"/>
          </p:cNvSpPr>
          <p:nvPr/>
        </p:nvSpPr>
        <p:spPr bwMode="auto">
          <a:xfrm>
            <a:off x="6951665" y="5507038"/>
            <a:ext cx="4041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0" name="Text Box 13"/>
          <p:cNvSpPr txBox="1">
            <a:spLocks noChangeArrowheads="1"/>
          </p:cNvSpPr>
          <p:nvPr/>
        </p:nvSpPr>
        <p:spPr bwMode="auto">
          <a:xfrm>
            <a:off x="7356158" y="5502573"/>
            <a:ext cx="475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7837171" y="5507038"/>
            <a:ext cx="534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2" name="Text Box 15"/>
          <p:cNvSpPr txBox="1">
            <a:spLocks noChangeArrowheads="1"/>
          </p:cNvSpPr>
          <p:nvPr/>
        </p:nvSpPr>
        <p:spPr bwMode="auto">
          <a:xfrm>
            <a:off x="6050280" y="5507038"/>
            <a:ext cx="42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484688" y="5296024"/>
            <a:ext cx="1949221" cy="681164"/>
            <a:chOff x="6659313" y="5306184"/>
            <a:chExt cx="1949221" cy="681164"/>
          </a:xfrm>
        </p:grpSpPr>
        <p:grpSp>
          <p:nvGrpSpPr>
            <p:cNvPr id="94" name="Group 93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Oval 10"/>
          <p:cNvSpPr>
            <a:spLocks noChangeArrowheads="1"/>
          </p:cNvSpPr>
          <p:nvPr/>
        </p:nvSpPr>
        <p:spPr bwMode="auto">
          <a:xfrm>
            <a:off x="6455410" y="5459413"/>
            <a:ext cx="1361758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0" name="Group 99"/>
          <p:cNvGrpSpPr/>
          <p:nvPr/>
        </p:nvGrpSpPr>
        <p:grpSpPr>
          <a:xfrm>
            <a:off x="6480000" y="2178174"/>
            <a:ext cx="1949221" cy="681164"/>
            <a:chOff x="6659313" y="5306184"/>
            <a:chExt cx="1949221" cy="681164"/>
          </a:xfrm>
        </p:grpSpPr>
        <p:grpSp>
          <p:nvGrpSpPr>
            <p:cNvPr id="101" name="Group 100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4</a:t>
            </a:fld>
            <a:endParaRPr lang="en-US"/>
          </a:p>
        </p:txBody>
      </p:sp>
      <p:sp>
        <p:nvSpPr>
          <p:cNvPr id="107" name="Date Placeholder 2"/>
          <p:cNvSpPr>
            <a:spLocks noGrp="1"/>
          </p:cNvSpPr>
          <p:nvPr>
            <p:ph type="dt" sz="half" idx="10"/>
          </p:nvPr>
        </p:nvSpPr>
        <p:spPr>
          <a:xfrm>
            <a:off x="3984625" y="6291114"/>
            <a:ext cx="5035550" cy="365125"/>
          </a:xfrm>
        </p:spPr>
        <p:txBody>
          <a:bodyPr/>
          <a:lstStyle/>
          <a:p>
            <a:r>
              <a:rPr lang="en-CA" dirty="0" smtClean="0"/>
              <a:t>OAA</a:t>
            </a:r>
            <a:r>
              <a:rPr lang="en-CA" dirty="0" smtClean="0"/>
              <a:t>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pic>
        <p:nvPicPr>
          <p:cNvPr id="109" name="Picture 108" descr="OAALogo_Vector_Low_Re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3089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/>
      <p:bldP spid="76" grpId="0" build="allAtOnce"/>
      <p:bldP spid="77" grpId="0"/>
      <p:bldP spid="81" grpId="0"/>
      <p:bldP spid="85" grpId="0"/>
      <p:bldP spid="86" grpId="0"/>
      <p:bldP spid="88" grpId="0"/>
      <p:bldP spid="89" grpId="0"/>
      <p:bldP spid="90" grpId="0"/>
      <p:bldP spid="91" grpId="0"/>
      <p:bldP spid="92" grpId="0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873750" y="60024"/>
            <a:ext cx="3540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92000" y="18000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674906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4397180" y="305841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73761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4406705" y="505390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675066" y="342925"/>
              <a:ext cx="1800000" cy="1800000"/>
              <a:chOff x="4414220" y="669222"/>
              <a:chExt cx="1440000" cy="144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414220" y="669222"/>
                <a:ext cx="1440000" cy="144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>
                <a:off x="4990220" y="1245222"/>
                <a:ext cx="288000" cy="288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38906" y="3202413"/>
              <a:ext cx="72000" cy="72000"/>
              <a:chOff x="5498524" y="3265689"/>
              <a:chExt cx="72000" cy="72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4539066" y="1206925"/>
              <a:ext cx="72000" cy="72000"/>
              <a:chOff x="5498524" y="3265689"/>
              <a:chExt cx="72000" cy="72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537761" y="5197900"/>
              <a:ext cx="72000" cy="72000"/>
              <a:chOff x="5498524" y="3265689"/>
              <a:chExt cx="72000" cy="720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180" y="744725"/>
            <a:ext cx="1892969" cy="5969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055" y="62100"/>
            <a:ext cx="1892969" cy="5969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858" y="4395450"/>
            <a:ext cx="1892969" cy="596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54788" y="1852613"/>
            <a:ext cx="1943100" cy="1001712"/>
            <a:chOff x="6554788" y="1852613"/>
            <a:chExt cx="1943100" cy="1001712"/>
          </a:xfrm>
        </p:grpSpPr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6554788" y="2397125"/>
              <a:ext cx="1943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8  </a:t>
              </a:r>
              <a:r>
                <a:rPr lang="hr-HR" dirty="0" smtClean="0">
                  <a:solidFill>
                    <a:schemeClr val="bg1"/>
                  </a:solidFill>
                </a:rPr>
                <a:t>M  M    8  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6626225" y="1852613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Result =</a:t>
              </a:r>
            </a:p>
          </p:txBody>
        </p:sp>
      </p:grp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5940425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8207375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 dirty="0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72" name="Oval 28"/>
          <p:cNvSpPr>
            <a:spLocks noChangeArrowheads="1"/>
          </p:cNvSpPr>
          <p:nvPr/>
        </p:nvSpPr>
        <p:spPr bwMode="auto">
          <a:xfrm>
            <a:off x="7372350" y="2971800"/>
            <a:ext cx="935038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1066800" y="10112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1066800" y="50053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2196827" y="9339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238800" y="4437063"/>
            <a:ext cx="25193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6440488" y="5511800"/>
            <a:ext cx="5330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6977379" y="5509568"/>
            <a:ext cx="376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7371715" y="5509568"/>
            <a:ext cx="465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1" name="Text Box 24"/>
          <p:cNvSpPr txBox="1">
            <a:spLocks noChangeArrowheads="1"/>
          </p:cNvSpPr>
          <p:nvPr/>
        </p:nvSpPr>
        <p:spPr bwMode="auto">
          <a:xfrm>
            <a:off x="7837171" y="5511800"/>
            <a:ext cx="594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18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500563" y="5296024"/>
            <a:ext cx="1949221" cy="681164"/>
            <a:chOff x="6659313" y="5306184"/>
            <a:chExt cx="1949221" cy="681164"/>
          </a:xfrm>
        </p:grpSpPr>
        <p:grpSp>
          <p:nvGrpSpPr>
            <p:cNvPr id="83" name="Group 82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Oval 20"/>
          <p:cNvSpPr>
            <a:spLocks noChangeArrowheads="1"/>
          </p:cNvSpPr>
          <p:nvPr/>
        </p:nvSpPr>
        <p:spPr bwMode="auto">
          <a:xfrm>
            <a:off x="6465570" y="5459413"/>
            <a:ext cx="1379538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9" name="Group 88"/>
          <p:cNvGrpSpPr/>
          <p:nvPr/>
        </p:nvGrpSpPr>
        <p:grpSpPr>
          <a:xfrm>
            <a:off x="6480000" y="2178174"/>
            <a:ext cx="1949221" cy="681164"/>
            <a:chOff x="6659313" y="5306184"/>
            <a:chExt cx="1949221" cy="681164"/>
          </a:xfrm>
        </p:grpSpPr>
        <p:grpSp>
          <p:nvGrpSpPr>
            <p:cNvPr id="90" name="Group 89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5</a:t>
            </a:fld>
            <a:endParaRPr lang="en-US"/>
          </a:p>
        </p:txBody>
      </p:sp>
      <p:pic>
        <p:nvPicPr>
          <p:cNvPr id="97" name="Picture 96" descr="OAALogo_Vector_Low_Re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3173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 animBg="1"/>
      <p:bldP spid="73" grpId="0"/>
      <p:bldP spid="74" grpId="0"/>
      <p:bldP spid="75" grpId="0" build="allAtOnce"/>
      <p:bldP spid="76" grpId="0"/>
      <p:bldP spid="78" grpId="0"/>
      <p:bldP spid="79" grpId="0"/>
      <p:bldP spid="80" grpId="0"/>
      <p:bldP spid="81" grpId="0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873750" y="60024"/>
            <a:ext cx="3540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92000" y="18000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674906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4397180" y="305841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73761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4406705" y="505390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675066" y="342925"/>
              <a:ext cx="1800000" cy="1800000"/>
              <a:chOff x="4414220" y="669222"/>
              <a:chExt cx="1440000" cy="144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414220" y="669222"/>
                <a:ext cx="1440000" cy="144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>
                <a:off x="4990220" y="1245222"/>
                <a:ext cx="288000" cy="288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38906" y="3202413"/>
              <a:ext cx="72000" cy="72000"/>
              <a:chOff x="5498524" y="3265689"/>
              <a:chExt cx="72000" cy="72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4539066" y="1206925"/>
              <a:ext cx="72000" cy="72000"/>
              <a:chOff x="5498524" y="3265689"/>
              <a:chExt cx="72000" cy="72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537761" y="5197900"/>
              <a:ext cx="72000" cy="72000"/>
              <a:chOff x="5498524" y="3265689"/>
              <a:chExt cx="72000" cy="720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805" y="681225"/>
            <a:ext cx="1892969" cy="5969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347" y="2486313"/>
            <a:ext cx="1892969" cy="5969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022" y="4219863"/>
            <a:ext cx="1892969" cy="596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07163" y="1852613"/>
            <a:ext cx="2366962" cy="990302"/>
            <a:chOff x="6507163" y="1852613"/>
            <a:chExt cx="2366962" cy="990302"/>
          </a:xfrm>
        </p:grpSpPr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6507163" y="2381250"/>
              <a:ext cx="2366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8  </a:t>
              </a:r>
              <a:r>
                <a:rPr lang="hr-HR" dirty="0" smtClean="0">
                  <a:solidFill>
                    <a:schemeClr val="bg1"/>
                  </a:solidFill>
                </a:rPr>
                <a:t> 7   M   15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6673850" y="1852613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Result =</a:t>
              </a:r>
            </a:p>
          </p:txBody>
        </p:sp>
      </p:grp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5940425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69" name="Text Box 26"/>
          <p:cNvSpPr txBox="1">
            <a:spLocks noChangeArrowheads="1"/>
          </p:cNvSpPr>
          <p:nvPr/>
        </p:nvSpPr>
        <p:spPr bwMode="auto">
          <a:xfrm>
            <a:off x="8207375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2300" y="1064049"/>
            <a:ext cx="3357935" cy="41549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Arial"/>
                <a:cs typeface="Arial"/>
              </a:rPr>
              <a:t>One arrow shot out of time</a:t>
            </a:r>
            <a:endParaRPr lang="en-US" sz="2100" dirty="0">
              <a:latin typeface="Arial"/>
              <a:cs typeface="Arial"/>
            </a:endParaRPr>
          </a:p>
        </p:txBody>
      </p:sp>
      <p:sp>
        <p:nvSpPr>
          <p:cNvPr id="71" name="Oval 18"/>
          <p:cNvSpPr>
            <a:spLocks noChangeArrowheads="1"/>
          </p:cNvSpPr>
          <p:nvPr/>
        </p:nvSpPr>
        <p:spPr bwMode="auto">
          <a:xfrm>
            <a:off x="5780088" y="2955925"/>
            <a:ext cx="935037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082675" y="10112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3" name="Text Box 20"/>
          <p:cNvSpPr txBox="1">
            <a:spLocks noChangeArrowheads="1"/>
          </p:cNvSpPr>
          <p:nvPr/>
        </p:nvSpPr>
        <p:spPr bwMode="auto">
          <a:xfrm>
            <a:off x="1066800" y="30051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1066800" y="50053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6238800" y="4437063"/>
            <a:ext cx="24479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6537008" y="55118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6968174" y="5511800"/>
            <a:ext cx="395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7413308" y="5511800"/>
            <a:ext cx="4384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7833360" y="5511800"/>
            <a:ext cx="597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15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509068" y="5108575"/>
            <a:ext cx="576262" cy="665325"/>
            <a:chOff x="6500813" y="5108575"/>
            <a:chExt cx="576262" cy="665325"/>
          </a:xfrm>
        </p:grpSpPr>
        <p:sp>
          <p:nvSpPr>
            <p:cNvPr id="83" name="Line 24"/>
            <p:cNvSpPr>
              <a:spLocks noChangeShapeType="1"/>
            </p:cNvSpPr>
            <p:nvPr/>
          </p:nvSpPr>
          <p:spPr bwMode="auto">
            <a:xfrm flipH="1">
              <a:off x="6544129" y="5737615"/>
              <a:ext cx="322942" cy="36285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 Box 25"/>
            <p:cNvSpPr txBox="1">
              <a:spLocks noChangeArrowheads="1"/>
            </p:cNvSpPr>
            <p:nvPr/>
          </p:nvSpPr>
          <p:spPr bwMode="auto">
            <a:xfrm>
              <a:off x="6500813" y="5108575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rgbClr val="FF3300"/>
                  </a:solidFill>
                </a:rPr>
                <a:t>M</a:t>
              </a:r>
            </a:p>
          </p:txBody>
        </p:sp>
      </p:grpSp>
      <p:sp>
        <p:nvSpPr>
          <p:cNvPr id="76" name="Oval 10"/>
          <p:cNvSpPr>
            <a:spLocks noChangeArrowheads="1"/>
          </p:cNvSpPr>
          <p:nvPr/>
        </p:nvSpPr>
        <p:spPr bwMode="auto">
          <a:xfrm>
            <a:off x="6479223" y="5459413"/>
            <a:ext cx="1314450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1" name="Group 80"/>
          <p:cNvGrpSpPr/>
          <p:nvPr/>
        </p:nvGrpSpPr>
        <p:grpSpPr>
          <a:xfrm>
            <a:off x="6484688" y="5296024"/>
            <a:ext cx="1949221" cy="681164"/>
            <a:chOff x="6659313" y="5306184"/>
            <a:chExt cx="1949221" cy="681164"/>
          </a:xfrm>
        </p:grpSpPr>
        <p:grpSp>
          <p:nvGrpSpPr>
            <p:cNvPr id="82" name="Group 81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480000" y="2178174"/>
            <a:ext cx="1949221" cy="681164"/>
            <a:chOff x="6659313" y="5306184"/>
            <a:chExt cx="1949221" cy="681164"/>
          </a:xfrm>
        </p:grpSpPr>
        <p:grpSp>
          <p:nvGrpSpPr>
            <p:cNvPr id="91" name="Group 90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6</a:t>
            </a:fld>
            <a:endParaRPr lang="en-US"/>
          </a:p>
        </p:txBody>
      </p:sp>
      <p:pic>
        <p:nvPicPr>
          <p:cNvPr id="98" name="Picture 97" descr="OAALogo_Vector_Low_Re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0387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 Hor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9" grpId="0"/>
      <p:bldP spid="12" grpId="0" animBg="1"/>
      <p:bldP spid="71" grpId="0" animBg="1"/>
      <p:bldP spid="72" grpId="0"/>
      <p:bldP spid="73" grpId="0" build="allAtOnce"/>
      <p:bldP spid="74" grpId="0"/>
      <p:bldP spid="75" grpId="0"/>
      <p:bldP spid="77" grpId="0"/>
      <p:bldP spid="78" grpId="0"/>
      <p:bldP spid="79" grpId="0"/>
      <p:bldP spid="80" grpId="0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873750" y="60024"/>
            <a:ext cx="3540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2000" y="18000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669313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4487180" y="3148413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74605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4496705" y="5143900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673499" y="342925"/>
              <a:ext cx="1800000" cy="1800000"/>
              <a:chOff x="3680355" y="342925"/>
              <a:chExt cx="1800000" cy="180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680355" y="342925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4490355" y="115292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33313" y="3202413"/>
              <a:ext cx="72000" cy="72000"/>
              <a:chOff x="5498524" y="3265689"/>
              <a:chExt cx="72000" cy="72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4538605" y="5197900"/>
              <a:ext cx="72000" cy="72000"/>
              <a:chOff x="5498524" y="3265689"/>
              <a:chExt cx="72000" cy="720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37499" y="1206925"/>
              <a:ext cx="72000" cy="72000"/>
              <a:chOff x="5498524" y="3265689"/>
              <a:chExt cx="72000" cy="7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310" y="587775"/>
            <a:ext cx="1848295" cy="6604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335" y="2470550"/>
            <a:ext cx="1848295" cy="6604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29" y="3014088"/>
            <a:ext cx="1848295" cy="6604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360" y="2749950"/>
            <a:ext cx="1848295" cy="6604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38278" y="1836738"/>
            <a:ext cx="1943100" cy="1017587"/>
            <a:chOff x="6538278" y="1836738"/>
            <a:chExt cx="1943100" cy="1017587"/>
          </a:xfrm>
        </p:grpSpPr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6538278" y="2397125"/>
              <a:ext cx="1943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9</a:t>
              </a:r>
              <a:r>
                <a:rPr lang="hr-HR" dirty="0" smtClean="0">
                  <a:solidFill>
                    <a:schemeClr val="bg1"/>
                  </a:solidFill>
                </a:rPr>
                <a:t> </a:t>
              </a:r>
              <a:r>
                <a:rPr lang="hr-HR" dirty="0">
                  <a:solidFill>
                    <a:schemeClr val="bg1"/>
                  </a:solidFill>
                </a:rPr>
                <a:t> </a:t>
              </a:r>
              <a:r>
                <a:rPr lang="hr-HR" dirty="0" smtClean="0">
                  <a:solidFill>
                    <a:schemeClr val="bg1"/>
                  </a:solidFill>
                </a:rPr>
                <a:t> </a:t>
              </a:r>
              <a:r>
                <a:rPr lang="hr-HR" dirty="0">
                  <a:solidFill>
                    <a:schemeClr val="bg1"/>
                  </a:solidFill>
                </a:rPr>
                <a:t>9 </a:t>
              </a:r>
              <a:r>
                <a:rPr lang="hr-HR" dirty="0" smtClean="0">
                  <a:solidFill>
                    <a:schemeClr val="bg1"/>
                  </a:solidFill>
                </a:rPr>
                <a:t>  8    26 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6673850" y="1836738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Result =</a:t>
              </a:r>
            </a:p>
          </p:txBody>
        </p:sp>
      </p:grpSp>
      <p:sp>
        <p:nvSpPr>
          <p:cNvPr id="72" name="Text Box 16"/>
          <p:cNvSpPr txBox="1">
            <a:spLocks noChangeArrowheads="1"/>
          </p:cNvSpPr>
          <p:nvPr/>
        </p:nvSpPr>
        <p:spPr bwMode="auto">
          <a:xfrm>
            <a:off x="5940425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73" name="Text Box 45"/>
          <p:cNvSpPr txBox="1">
            <a:spLocks noChangeArrowheads="1"/>
          </p:cNvSpPr>
          <p:nvPr/>
        </p:nvSpPr>
        <p:spPr bwMode="auto">
          <a:xfrm>
            <a:off x="8207375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74" name="Oval 17"/>
          <p:cNvSpPr>
            <a:spLocks noChangeArrowheads="1"/>
          </p:cNvSpPr>
          <p:nvPr/>
        </p:nvSpPr>
        <p:spPr bwMode="auto">
          <a:xfrm>
            <a:off x="7388225" y="2971800"/>
            <a:ext cx="935038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1068388" y="10112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1055688" y="29892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r>
              <a:rPr lang="hr-HR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1522413" y="29892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9,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78" name="Group 21"/>
          <p:cNvGrpSpPr>
            <a:grpSpLocks/>
          </p:cNvGrpSpPr>
          <p:nvPr/>
        </p:nvGrpSpPr>
        <p:grpSpPr bwMode="auto">
          <a:xfrm>
            <a:off x="2795588" y="2755900"/>
            <a:ext cx="360362" cy="576263"/>
            <a:chOff x="1791" y="1298"/>
            <a:chExt cx="227" cy="363"/>
          </a:xfrm>
        </p:grpSpPr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36"/>
          <p:cNvGrpSpPr>
            <a:grpSpLocks/>
          </p:cNvGrpSpPr>
          <p:nvPr/>
        </p:nvGrpSpPr>
        <p:grpSpPr bwMode="auto">
          <a:xfrm>
            <a:off x="1087438" y="2517775"/>
            <a:ext cx="576262" cy="1008063"/>
            <a:chOff x="375" y="1615"/>
            <a:chExt cx="363" cy="635"/>
          </a:xfrm>
        </p:grpSpPr>
        <p:sp>
          <p:nvSpPr>
            <p:cNvPr id="82" name="Text Box 24"/>
            <p:cNvSpPr txBox="1">
              <a:spLocks noChangeArrowheads="1"/>
            </p:cNvSpPr>
            <p:nvPr/>
          </p:nvSpPr>
          <p:spPr bwMode="auto">
            <a:xfrm>
              <a:off x="375" y="161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83" name="Group 25"/>
            <p:cNvGrpSpPr>
              <a:grpSpLocks/>
            </p:cNvGrpSpPr>
            <p:nvPr/>
          </p:nvGrpSpPr>
          <p:grpSpPr bwMode="auto">
            <a:xfrm>
              <a:off x="429" y="1887"/>
              <a:ext cx="227" cy="363"/>
              <a:chOff x="1791" y="1298"/>
              <a:chExt cx="227" cy="363"/>
            </a:xfrm>
          </p:grpSpPr>
          <p:sp>
            <p:nvSpPr>
              <p:cNvPr id="84" name="Line 26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7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6" name="Text Box 35"/>
          <p:cNvSpPr txBox="1">
            <a:spLocks noChangeArrowheads="1"/>
          </p:cNvSpPr>
          <p:nvPr/>
        </p:nvSpPr>
        <p:spPr bwMode="auto">
          <a:xfrm>
            <a:off x="1971675" y="29892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8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87" name="Group 37"/>
          <p:cNvGrpSpPr>
            <a:grpSpLocks/>
          </p:cNvGrpSpPr>
          <p:nvPr/>
        </p:nvGrpSpPr>
        <p:grpSpPr bwMode="auto">
          <a:xfrm>
            <a:off x="1554163" y="2517775"/>
            <a:ext cx="576262" cy="1008063"/>
            <a:chOff x="375" y="1615"/>
            <a:chExt cx="363" cy="635"/>
          </a:xfrm>
        </p:grpSpPr>
        <p:sp>
          <p:nvSpPr>
            <p:cNvPr id="88" name="Text Box 38"/>
            <p:cNvSpPr txBox="1">
              <a:spLocks noChangeArrowheads="1"/>
            </p:cNvSpPr>
            <p:nvPr/>
          </p:nvSpPr>
          <p:spPr bwMode="auto">
            <a:xfrm>
              <a:off x="375" y="161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M</a:t>
              </a:r>
            </a:p>
          </p:txBody>
        </p:sp>
        <p:grpSp>
          <p:nvGrpSpPr>
            <p:cNvPr id="89" name="Group 39"/>
            <p:cNvGrpSpPr>
              <a:grpSpLocks/>
            </p:cNvGrpSpPr>
            <p:nvPr/>
          </p:nvGrpSpPr>
          <p:grpSpPr bwMode="auto">
            <a:xfrm>
              <a:off x="429" y="1887"/>
              <a:ext cx="227" cy="363"/>
              <a:chOff x="1791" y="1298"/>
              <a:chExt cx="227" cy="363"/>
            </a:xfrm>
          </p:grpSpPr>
          <p:sp>
            <p:nvSpPr>
              <p:cNvPr id="90" name="Line 40"/>
              <p:cNvSpPr>
                <a:spLocks noChangeShapeType="1"/>
              </p:cNvSpPr>
              <p:nvPr/>
            </p:nvSpPr>
            <p:spPr bwMode="auto">
              <a:xfrm>
                <a:off x="1791" y="1344"/>
                <a:ext cx="182" cy="3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 flipH="1">
                <a:off x="1791" y="1298"/>
                <a:ext cx="227" cy="2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" name="Group 42"/>
          <p:cNvGrpSpPr>
            <a:grpSpLocks/>
          </p:cNvGrpSpPr>
          <p:nvPr/>
        </p:nvGrpSpPr>
        <p:grpSpPr bwMode="auto">
          <a:xfrm>
            <a:off x="2987675" y="2492375"/>
            <a:ext cx="360363" cy="576263"/>
            <a:chOff x="1791" y="1298"/>
            <a:chExt cx="227" cy="363"/>
          </a:xfrm>
        </p:grpSpPr>
        <p:sp>
          <p:nvSpPr>
            <p:cNvPr id="93" name="Line 43"/>
            <p:cNvSpPr>
              <a:spLocks noChangeShapeType="1"/>
            </p:cNvSpPr>
            <p:nvPr/>
          </p:nvSpPr>
          <p:spPr bwMode="auto">
            <a:xfrm>
              <a:off x="1791" y="1344"/>
              <a:ext cx="182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4"/>
            <p:cNvSpPr>
              <a:spLocks noChangeShapeType="1"/>
            </p:cNvSpPr>
            <p:nvPr/>
          </p:nvSpPr>
          <p:spPr bwMode="auto">
            <a:xfrm flipH="1">
              <a:off x="1791" y="1298"/>
              <a:ext cx="227" cy="27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6238800" y="4437063"/>
            <a:ext cx="25923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97" name="Text Box 30"/>
          <p:cNvSpPr txBox="1">
            <a:spLocks noChangeArrowheads="1"/>
          </p:cNvSpPr>
          <p:nvPr/>
        </p:nvSpPr>
        <p:spPr bwMode="auto">
          <a:xfrm>
            <a:off x="6525578" y="5514033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6918009" y="5514033"/>
            <a:ext cx="519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9" name="Text Box 32"/>
          <p:cNvSpPr txBox="1">
            <a:spLocks noChangeArrowheads="1"/>
          </p:cNvSpPr>
          <p:nvPr/>
        </p:nvSpPr>
        <p:spPr bwMode="auto">
          <a:xfrm>
            <a:off x="7351077" y="5511801"/>
            <a:ext cx="478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0" name="Text Box 33"/>
          <p:cNvSpPr txBox="1">
            <a:spLocks noChangeArrowheads="1"/>
          </p:cNvSpPr>
          <p:nvPr/>
        </p:nvSpPr>
        <p:spPr bwMode="auto">
          <a:xfrm>
            <a:off x="7930515" y="5514033"/>
            <a:ext cx="5551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7" name="Text Box 15"/>
          <p:cNvSpPr txBox="1">
            <a:spLocks noChangeArrowheads="1"/>
          </p:cNvSpPr>
          <p:nvPr/>
        </p:nvSpPr>
        <p:spPr bwMode="auto">
          <a:xfrm>
            <a:off x="5892800" y="5514033"/>
            <a:ext cx="59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10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484688" y="5296024"/>
            <a:ext cx="1949221" cy="681164"/>
            <a:chOff x="6659313" y="5306184"/>
            <a:chExt cx="1949221" cy="681164"/>
          </a:xfrm>
        </p:grpSpPr>
        <p:grpSp>
          <p:nvGrpSpPr>
            <p:cNvPr id="102" name="Group 101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6" name="Oval 29"/>
          <p:cNvSpPr>
            <a:spLocks noChangeArrowheads="1"/>
          </p:cNvSpPr>
          <p:nvPr/>
        </p:nvSpPr>
        <p:spPr bwMode="auto">
          <a:xfrm>
            <a:off x="6474527" y="5475288"/>
            <a:ext cx="1345057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9" name="Group 108"/>
          <p:cNvGrpSpPr/>
          <p:nvPr/>
        </p:nvGrpSpPr>
        <p:grpSpPr>
          <a:xfrm>
            <a:off x="6480000" y="2178174"/>
            <a:ext cx="1949221" cy="681164"/>
            <a:chOff x="6659313" y="5306184"/>
            <a:chExt cx="1949221" cy="681164"/>
          </a:xfrm>
        </p:grpSpPr>
        <p:grpSp>
          <p:nvGrpSpPr>
            <p:cNvPr id="110" name="Group 109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7</a:t>
            </a:fld>
            <a:endParaRPr lang="en-US"/>
          </a:p>
        </p:txBody>
      </p:sp>
      <p:pic>
        <p:nvPicPr>
          <p:cNvPr id="117" name="Picture 116" descr="OAALogo_Vector_Low_Re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2509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/>
      <p:bldP spid="76" grpId="0" build="allAtOnce"/>
      <p:bldP spid="77" grpId="0"/>
      <p:bldP spid="86" grpId="0"/>
      <p:bldP spid="95" grpId="0"/>
      <p:bldP spid="97" grpId="0"/>
      <p:bldP spid="98" grpId="0"/>
      <p:bldP spid="99" grpId="0"/>
      <p:bldP spid="100" grpId="0"/>
      <p:bldP spid="107" grpId="0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873750" y="60024"/>
            <a:ext cx="3540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INDOOR SCORING</a:t>
            </a: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92000" y="180000"/>
            <a:ext cx="2160000" cy="6120000"/>
            <a:chOff x="3492000" y="180000"/>
            <a:chExt cx="2160000" cy="6120000"/>
          </a:xfrm>
        </p:grpSpPr>
        <p:sp>
          <p:nvSpPr>
            <p:cNvPr id="7" name="Rectangle 6"/>
            <p:cNvSpPr/>
            <p:nvPr/>
          </p:nvSpPr>
          <p:spPr>
            <a:xfrm>
              <a:off x="3492000" y="180000"/>
              <a:ext cx="2160000" cy="6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6393" y="6041080"/>
              <a:ext cx="235553" cy="24518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674906" y="2338413"/>
              <a:ext cx="1800000" cy="1800000"/>
              <a:chOff x="3677180" y="2338413"/>
              <a:chExt cx="1800000" cy="18000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77180" y="2338413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4397180" y="3058413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73761" y="4333900"/>
              <a:ext cx="1800000" cy="1800000"/>
              <a:chOff x="3686705" y="4333900"/>
              <a:chExt cx="1800000" cy="18000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86705" y="4333900"/>
                <a:ext cx="1800000" cy="1800000"/>
                <a:chOff x="4662615" y="669222"/>
                <a:chExt cx="1440000" cy="14400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4406705" y="505390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675066" y="342925"/>
              <a:ext cx="1800000" cy="1800000"/>
              <a:chOff x="4414220" y="669222"/>
              <a:chExt cx="1440000" cy="1440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414220" y="669222"/>
                <a:ext cx="1440000" cy="1440000"/>
                <a:chOff x="4662615" y="669222"/>
                <a:chExt cx="1440000" cy="14400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662615" y="669222"/>
                  <a:ext cx="1440000" cy="1440000"/>
                  <a:chOff x="4720517" y="1101222"/>
                  <a:chExt cx="1440000" cy="144000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720517" y="1101222"/>
                    <a:ext cx="1440000" cy="1440000"/>
                    <a:chOff x="3997235" y="632714"/>
                    <a:chExt cx="1440000" cy="14400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3997235" y="632714"/>
                      <a:ext cx="1440000" cy="144000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4141235" y="776714"/>
                      <a:ext cx="1152000" cy="115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>
                    <a:off x="5008517" y="1389222"/>
                    <a:ext cx="864000" cy="864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5094615" y="1101222"/>
                  <a:ext cx="576000" cy="576000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>
                <a:off x="4990220" y="1245222"/>
                <a:ext cx="288000" cy="288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38906" y="3202413"/>
              <a:ext cx="72000" cy="72000"/>
              <a:chOff x="5498524" y="3265689"/>
              <a:chExt cx="72000" cy="72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4539066" y="1206925"/>
              <a:ext cx="72000" cy="72000"/>
              <a:chOff x="5498524" y="3265689"/>
              <a:chExt cx="72000" cy="72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537761" y="5197900"/>
              <a:ext cx="72000" cy="72000"/>
              <a:chOff x="5498524" y="3265689"/>
              <a:chExt cx="72000" cy="720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V="1">
                <a:off x="5498524" y="3301688"/>
                <a:ext cx="720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806" y="925175"/>
            <a:ext cx="1848295" cy="5969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006" y="5113000"/>
            <a:ext cx="1848295" cy="596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16688" y="1852613"/>
            <a:ext cx="1943100" cy="1001712"/>
            <a:chOff x="6516688" y="1852613"/>
            <a:chExt cx="1943100" cy="1001712"/>
          </a:xfrm>
        </p:grpSpPr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6516688" y="2397125"/>
              <a:ext cx="1943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dirty="0">
                  <a:solidFill>
                    <a:schemeClr val="bg1"/>
                  </a:solidFill>
                </a:rPr>
                <a:t>9  </a:t>
              </a:r>
              <a:r>
                <a:rPr lang="hr-HR" dirty="0" smtClean="0">
                  <a:solidFill>
                    <a:schemeClr val="bg1"/>
                  </a:solidFill>
                </a:rPr>
                <a:t> 7 </a:t>
              </a:r>
              <a:r>
                <a:rPr lang="hr-HR" dirty="0">
                  <a:solidFill>
                    <a:schemeClr val="bg1"/>
                  </a:solidFill>
                </a:rPr>
                <a:t> </a:t>
              </a:r>
              <a:r>
                <a:rPr lang="hr-HR" dirty="0" smtClean="0">
                  <a:solidFill>
                    <a:schemeClr val="bg1"/>
                  </a:solidFill>
                </a:rPr>
                <a:t> M   16</a:t>
              </a:r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6673850" y="1852613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Result =</a:t>
              </a:r>
            </a:p>
          </p:txBody>
        </p:sp>
      </p:grp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5940425" y="2997200"/>
            <a:ext cx="2592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Y  or  N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auto">
          <a:xfrm>
            <a:off x="8207375" y="2565400"/>
            <a:ext cx="936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9600" b="1">
                <a:solidFill>
                  <a:srgbClr val="FFFF00"/>
                </a:solidFill>
                <a:latin typeface="Times New Roman" charset="0"/>
              </a:rPr>
              <a:t>?</a:t>
            </a:r>
          </a:p>
        </p:txBody>
      </p:sp>
      <p:sp>
        <p:nvSpPr>
          <p:cNvPr id="70" name="Oval 17"/>
          <p:cNvSpPr>
            <a:spLocks noChangeArrowheads="1"/>
          </p:cNvSpPr>
          <p:nvPr/>
        </p:nvSpPr>
        <p:spPr bwMode="auto">
          <a:xfrm>
            <a:off x="5795963" y="2997200"/>
            <a:ext cx="935037" cy="936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1066800" y="10112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1066800" y="29892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1066800" y="50053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 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6238800" y="4437063"/>
            <a:ext cx="25923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4800" b="1" dirty="0">
                <a:solidFill>
                  <a:srgbClr val="FF0000"/>
                </a:solidFill>
                <a:latin typeface="Times New Roman" charset="0"/>
              </a:rPr>
              <a:t>Correct: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6532563" y="5511800"/>
            <a:ext cx="40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9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6870064" y="5509568"/>
            <a:ext cx="433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7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7355840" y="5509568"/>
            <a:ext cx="506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 smtClean="0">
                <a:solidFill>
                  <a:schemeClr val="bg1"/>
                </a:solidFill>
              </a:rPr>
              <a:t>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7744460" y="5511800"/>
            <a:ext cx="735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16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484688" y="5296024"/>
            <a:ext cx="1949221" cy="681164"/>
            <a:chOff x="6659313" y="5306184"/>
            <a:chExt cx="1949221" cy="681164"/>
          </a:xfrm>
        </p:grpSpPr>
        <p:grpSp>
          <p:nvGrpSpPr>
            <p:cNvPr id="81" name="Group 80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Oval 10"/>
          <p:cNvSpPr>
            <a:spLocks noChangeArrowheads="1"/>
          </p:cNvSpPr>
          <p:nvPr/>
        </p:nvSpPr>
        <p:spPr bwMode="auto">
          <a:xfrm>
            <a:off x="6444048" y="5459413"/>
            <a:ext cx="1374072" cy="577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7" name="Group 86"/>
          <p:cNvGrpSpPr/>
          <p:nvPr/>
        </p:nvGrpSpPr>
        <p:grpSpPr>
          <a:xfrm>
            <a:off x="6480000" y="2178174"/>
            <a:ext cx="1949221" cy="681164"/>
            <a:chOff x="6659313" y="5306184"/>
            <a:chExt cx="1949221" cy="681164"/>
          </a:xfrm>
        </p:grpSpPr>
        <p:grpSp>
          <p:nvGrpSpPr>
            <p:cNvPr id="88" name="Group 87"/>
            <p:cNvGrpSpPr/>
            <p:nvPr/>
          </p:nvGrpSpPr>
          <p:grpSpPr>
            <a:xfrm>
              <a:off x="6659313" y="5555348"/>
              <a:ext cx="1949221" cy="432000"/>
              <a:chOff x="6142266" y="6117750"/>
              <a:chExt cx="1949221" cy="4320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6142266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575867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011275" y="6117750"/>
                <a:ext cx="432000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446682" y="6117750"/>
                <a:ext cx="644805" cy="432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8016685" y="5306184"/>
              <a:ext cx="501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Total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OAA </a:t>
            </a:r>
            <a:r>
              <a:rPr lang="en-CA" dirty="0" smtClean="0"/>
              <a:t>Judge Committee Training Aid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Multiple Scoring Zones, ver. 2016-07-19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4890-F937-794F-98ED-FCE2C346F89B}" type="slidenum">
              <a:rPr lang="en-US" smtClean="0"/>
              <a:t>8</a:t>
            </a:fld>
            <a:endParaRPr lang="en-US"/>
          </a:p>
        </p:txBody>
      </p:sp>
      <p:pic>
        <p:nvPicPr>
          <p:cNvPr id="95" name="Picture 94" descr="OAALogo_Vector_Low_Re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66" y="6162853"/>
            <a:ext cx="684000" cy="684000"/>
          </a:xfrm>
          <a:prstGeom prst="ellipse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6774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 Hitting 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  <p:bldP spid="70" grpId="0" animBg="1"/>
      <p:bldP spid="71" grpId="0"/>
      <p:bldP spid="72" grpId="0" build="allAtOnce"/>
      <p:bldP spid="73" grpId="0"/>
      <p:bldP spid="74" grpId="0"/>
      <p:bldP spid="76" grpId="0"/>
      <p:bldP spid="77" grpId="0"/>
      <p:bldP spid="78" grpId="0"/>
      <p:bldP spid="79" grpId="0"/>
      <p:bldP spid="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1475</Words>
  <Application>Microsoft Macintosh PowerPoint</Application>
  <PresentationFormat>On-screen Show (4:3)</PresentationFormat>
  <Paragraphs>591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Multiple Scoring Zones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Indoor Scoring  Vertical 3 Spot – Simultaneous Team</vt:lpstr>
      <vt:lpstr>PowerPoint Presentation</vt:lpstr>
      <vt:lpstr>PowerPoint Presentation</vt:lpstr>
      <vt:lpstr>OUTDOOR SCORING  Compound Team -Simultaneous Shooting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OUTDOOR SCORING  Compound Team -Alternate Shooting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Jones</dc:creator>
  <cp:lastModifiedBy>Randall Jones</cp:lastModifiedBy>
  <cp:revision>322</cp:revision>
  <dcterms:created xsi:type="dcterms:W3CDTF">2016-05-19T16:25:34Z</dcterms:created>
  <dcterms:modified xsi:type="dcterms:W3CDTF">2017-10-26T13:45:48Z</dcterms:modified>
</cp:coreProperties>
</file>